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 id="2147483661"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Lst>
  <p:sldSz cy="5143500" cx="9144000"/>
  <p:notesSz cx="6858000" cy="9144000"/>
  <p:embeddedFontLst>
    <p:embeddedFont>
      <p:font typeface="Montserrat SemiBold"/>
      <p:regular r:id="rId25"/>
      <p:bold r:id="rId26"/>
      <p:italic r:id="rId27"/>
      <p:boldItalic r:id="rId28"/>
    </p:embeddedFont>
    <p:embeddedFont>
      <p:font typeface="Montserrat"/>
      <p:regular r:id="rId29"/>
      <p:bold r:id="rId30"/>
      <p:italic r:id="rId31"/>
      <p:boldItalic r:id="rId32"/>
    </p:embeddedFont>
    <p:embeddedFont>
      <p:font typeface="Poppins"/>
      <p:regular r:id="rId33"/>
      <p:bold r:id="rId34"/>
      <p:italic r:id="rId35"/>
      <p:boldItalic r:id="rId36"/>
    </p:embeddedFont>
    <p:embeddedFont>
      <p:font typeface="Montserrat Light"/>
      <p:regular r:id="rId37"/>
      <p:bold r:id="rId38"/>
      <p:italic r:id="rId39"/>
      <p:boldItalic r:id="rId40"/>
    </p:embeddedFont>
    <p:embeddedFont>
      <p:font typeface="Poppins Medium"/>
      <p:regular r:id="rId41"/>
      <p:bold r:id="rId42"/>
      <p:italic r:id="rId43"/>
      <p:boldItalic r:id="rId44"/>
    </p:embeddedFont>
    <p:embeddedFont>
      <p:font typeface="Spectral"/>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8">
          <p15:clr>
            <a:srgbClr val="747775"/>
          </p15:clr>
        </p15:guide>
      </p15:sldGuideLst>
    </p:ext>
    <p:ext uri="GoogleSlidesCustomDataVersion2">
      <go:slidesCustomData xmlns:go="http://customooxmlschemas.google.com/" r:id="rId49" roundtripDataSignature="AMtx7mg80WPuATELEIXSQlJbbmQxtg3jo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nri Lombard"/>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6B3EC7E-596C-4A9D-89FB-2C5F1A4128D2}">
  <a:tblStyle styleId="{B6B3EC7E-596C-4A9D-89FB-2C5F1A4128D2}"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Light-boldItalic.fntdata"/><Relationship Id="rId42" Type="http://schemas.openxmlformats.org/officeDocument/2006/relationships/font" Target="fonts/PoppinsMedium-bold.fntdata"/><Relationship Id="rId41" Type="http://schemas.openxmlformats.org/officeDocument/2006/relationships/font" Target="fonts/PoppinsMedium-regular.fntdata"/><Relationship Id="rId44" Type="http://schemas.openxmlformats.org/officeDocument/2006/relationships/font" Target="fonts/PoppinsMedium-boldItalic.fntdata"/><Relationship Id="rId43" Type="http://schemas.openxmlformats.org/officeDocument/2006/relationships/font" Target="fonts/PoppinsMedium-italic.fntdata"/><Relationship Id="rId46" Type="http://schemas.openxmlformats.org/officeDocument/2006/relationships/font" Target="fonts/Spectral-bold.fntdata"/><Relationship Id="rId45" Type="http://schemas.openxmlformats.org/officeDocument/2006/relationships/font" Target="fonts/Spectral-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font" Target="fonts/Spectral-boldItalic.fntdata"/><Relationship Id="rId47" Type="http://schemas.openxmlformats.org/officeDocument/2006/relationships/font" Target="fonts/Spectral-italic.fntdata"/><Relationship Id="rId49" Type="http://customschemas.google.com/relationships/presentationmetadata" Target="meta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slideMaster" Target="slideMasters/slideMaster2.xml"/><Relationship Id="rId8" Type="http://schemas.openxmlformats.org/officeDocument/2006/relationships/notesMaster" Target="notesMasters/notesMaster1.xml"/><Relationship Id="rId31" Type="http://schemas.openxmlformats.org/officeDocument/2006/relationships/font" Target="fonts/Montserrat-italic.fntdata"/><Relationship Id="rId30" Type="http://schemas.openxmlformats.org/officeDocument/2006/relationships/font" Target="fonts/Montserrat-bold.fntdata"/><Relationship Id="rId33" Type="http://schemas.openxmlformats.org/officeDocument/2006/relationships/font" Target="fonts/Poppins-regular.fntdata"/><Relationship Id="rId32" Type="http://schemas.openxmlformats.org/officeDocument/2006/relationships/font" Target="fonts/Montserrat-boldItalic.fntdata"/><Relationship Id="rId35" Type="http://schemas.openxmlformats.org/officeDocument/2006/relationships/font" Target="fonts/Poppins-italic.fntdata"/><Relationship Id="rId34" Type="http://schemas.openxmlformats.org/officeDocument/2006/relationships/font" Target="fonts/Poppins-bold.fntdata"/><Relationship Id="rId37" Type="http://schemas.openxmlformats.org/officeDocument/2006/relationships/font" Target="fonts/MontserratLight-regular.fntdata"/><Relationship Id="rId36" Type="http://schemas.openxmlformats.org/officeDocument/2006/relationships/font" Target="fonts/Poppins-boldItalic.fntdata"/><Relationship Id="rId39" Type="http://schemas.openxmlformats.org/officeDocument/2006/relationships/font" Target="fonts/MontserratLight-italic.fntdata"/><Relationship Id="rId38" Type="http://schemas.openxmlformats.org/officeDocument/2006/relationships/font" Target="fonts/MontserratLight-bold.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font" Target="fonts/MontserratSemiBold-bold.fntdata"/><Relationship Id="rId25" Type="http://schemas.openxmlformats.org/officeDocument/2006/relationships/font" Target="fonts/MontserratSemiBold-regular.fntdata"/><Relationship Id="rId28" Type="http://schemas.openxmlformats.org/officeDocument/2006/relationships/font" Target="fonts/MontserratSemiBold-boldItalic.fntdata"/><Relationship Id="rId27" Type="http://schemas.openxmlformats.org/officeDocument/2006/relationships/font" Target="fonts/MontserratSemiBold-italic.fntdata"/><Relationship Id="rId29" Type="http://schemas.openxmlformats.org/officeDocument/2006/relationships/font" Target="fonts/Montserrat-regular.fntdata"/><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3-17T08:56:10.908">
    <p:pos x="471" y="611"/>
    <p:text>Why is it more challenging? Would be awesome to hear your perspective during the lecture (fragmentation is likely the most in-your-face answer here)</p:text>
    <p:extLst>
      <p:ext uri="{C676402C-5697-4E1C-873F-D02D1690AC5C}">
        <p15:threadingInfo timeZoneBias="0"/>
      </p:ext>
      <p:ext uri="http://customooxmlschemas.google.com/">
        <go:slidesCustomData xmlns:go="http://customooxmlschemas.google.com/" commentPostId="AAABHbiGGTQ"/>
      </p:ext>
    </p:extLst>
  </p:cm>
</p:cmLst>
</file>

<file path=ppt/media/image1.png>
</file>

<file path=ppt/media/image11.png>
</file>

<file path=ppt/media/image12.png>
</file>

<file path=ppt/media/image15.jpg>
</file>

<file path=ppt/media/image18.jpg>
</file>

<file path=ppt/media/image19.png>
</file>

<file path=ppt/media/image2.png>
</file>

<file path=ppt/media/image20.png>
</file>

<file path=ppt/media/image23.png>
</file>

<file path=ppt/media/image24.png>
</file>

<file path=ppt/media/image25.jpg>
</file>

<file path=ppt/media/image26.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c39388ee04_0_2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2c39388ee04_0_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c39388ee04_0_2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2c39388ee04_0_2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c39388ee04_0_2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2c39388ee04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c39388ee0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2c39388ee04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c39388ee04_0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c39388ee04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c39388ee04_0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c39388ee04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c39388ee04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2c39388ee04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39388ee04_0_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2c39388ee04_0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c368f2a0f4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2c368f2a0f4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368f2a0f4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c368f2a0f4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4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4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5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3" name="Google Shape;43;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5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7" name="Google Shape;47;p5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8" name="Google Shape;48;p5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9" name="Google Shape;49;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5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5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3" name="Google Shape;53;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g2c39388ee04_0_28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0" name="Google Shape;60;g2c39388ee04_0_28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1" name="Google Shape;61;g2c39388ee04_0_28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 name="Shape 62"/>
        <p:cNvGrpSpPr/>
        <p:nvPr/>
      </p:nvGrpSpPr>
      <p:grpSpPr>
        <a:xfrm>
          <a:off x="0" y="0"/>
          <a:ext cx="0" cy="0"/>
          <a:chOff x="0" y="0"/>
          <a:chExt cx="0" cy="0"/>
        </a:xfrm>
      </p:grpSpPr>
      <p:sp>
        <p:nvSpPr>
          <p:cNvPr id="63" name="Google Shape;63;g2c39388ee04_0_28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 name="Google Shape;64;g2c39388ee04_0_28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g2c39388ee04_0_28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g2c39388ee04_0_28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8" name="Google Shape;68;g2c39388ee04_0_28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sp>
        <p:nvSpPr>
          <p:cNvPr id="70" name="Google Shape;70;g2c39388ee04_0_29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 name="Google Shape;71;g2c39388ee04_0_29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2" name="Google Shape;72;g2c39388ee04_0_29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3" name="Google Shape;73;g2c39388ee04_0_29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4" name="Shape 74"/>
        <p:cNvGrpSpPr/>
        <p:nvPr/>
      </p:nvGrpSpPr>
      <p:grpSpPr>
        <a:xfrm>
          <a:off x="0" y="0"/>
          <a:ext cx="0" cy="0"/>
          <a:chOff x="0" y="0"/>
          <a:chExt cx="0" cy="0"/>
        </a:xfrm>
      </p:grpSpPr>
      <p:sp>
        <p:nvSpPr>
          <p:cNvPr id="75" name="Google Shape;75;g2c39388ee04_0_29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 name="Google Shape;76;g2c39388ee04_0_29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7" name="Shape 77"/>
        <p:cNvGrpSpPr/>
        <p:nvPr/>
      </p:nvGrpSpPr>
      <p:grpSpPr>
        <a:xfrm>
          <a:off x="0" y="0"/>
          <a:ext cx="0" cy="0"/>
          <a:chOff x="0" y="0"/>
          <a:chExt cx="0" cy="0"/>
        </a:xfrm>
      </p:grpSpPr>
      <p:sp>
        <p:nvSpPr>
          <p:cNvPr id="78" name="Google Shape;78;g2c39388ee04_0_30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9" name="Google Shape;79;g2c39388ee04_0_30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0" name="Google Shape;80;g2c39388ee04_0_30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 name="Shape 81"/>
        <p:cNvGrpSpPr/>
        <p:nvPr/>
      </p:nvGrpSpPr>
      <p:grpSpPr>
        <a:xfrm>
          <a:off x="0" y="0"/>
          <a:ext cx="0" cy="0"/>
          <a:chOff x="0" y="0"/>
          <a:chExt cx="0" cy="0"/>
        </a:xfrm>
      </p:grpSpPr>
      <p:sp>
        <p:nvSpPr>
          <p:cNvPr id="82" name="Google Shape;82;g2c39388ee04_0_304"/>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3" name="Google Shape;83;g2c39388ee04_0_30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5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4" name="Shape 84"/>
        <p:cNvGrpSpPr/>
        <p:nvPr/>
      </p:nvGrpSpPr>
      <p:grpSpPr>
        <a:xfrm>
          <a:off x="0" y="0"/>
          <a:ext cx="0" cy="0"/>
          <a:chOff x="0" y="0"/>
          <a:chExt cx="0" cy="0"/>
        </a:xfrm>
      </p:grpSpPr>
      <p:sp>
        <p:nvSpPr>
          <p:cNvPr id="85" name="Google Shape;85;g2c39388ee04_0_30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2c39388ee04_0_30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g2c39388ee04_0_30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g2c39388ee04_0_30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9" name="Google Shape;89;g2c39388ee04_0_30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g2c39388ee04_0_313"/>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92" name="Google Shape;92;g2c39388ee04_0_3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g2c39388ee04_0_31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5" name="Google Shape;95;g2c39388ee04_0_316"/>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6" name="Google Shape;96;g2c39388ee04_0_3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7" name="Shape 97"/>
        <p:cNvGrpSpPr/>
        <p:nvPr/>
      </p:nvGrpSpPr>
      <p:grpSpPr>
        <a:xfrm>
          <a:off x="0" y="0"/>
          <a:ext cx="0" cy="0"/>
          <a:chOff x="0" y="0"/>
          <a:chExt cx="0" cy="0"/>
        </a:xfrm>
      </p:grpSpPr>
      <p:sp>
        <p:nvSpPr>
          <p:cNvPr id="98" name="Google Shape;98;g2c39388ee04_0_3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showMasterSp="0">
  <p:cSld name="Blank">
    <p:bg>
      <p:bgPr>
        <a:solidFill>
          <a:schemeClr val="lt1"/>
        </a:solidFill>
      </p:bgPr>
    </p:bg>
    <p:spTree>
      <p:nvGrpSpPr>
        <p:cNvPr id="99" name="Shape 99"/>
        <p:cNvGrpSpPr/>
        <p:nvPr/>
      </p:nvGrpSpPr>
      <p:grpSpPr>
        <a:xfrm>
          <a:off x="0" y="0"/>
          <a:ext cx="0" cy="0"/>
          <a:chOff x="0" y="0"/>
          <a:chExt cx="0" cy="0"/>
        </a:xfrm>
      </p:grpSpPr>
      <p:sp>
        <p:nvSpPr>
          <p:cNvPr id="100" name="Google Shape;100;g2c39388ee04_0_322"/>
          <p:cNvSpPr txBox="1"/>
          <p:nvPr>
            <p:ph idx="11" type="ftr"/>
          </p:nvPr>
        </p:nvSpPr>
        <p:spPr>
          <a:xfrm>
            <a:off x="781336" y="4879869"/>
            <a:ext cx="959400" cy="912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100"/>
              <a:buNone/>
              <a:defRPr b="0" i="0" sz="500">
                <a:solidFill>
                  <a:srgbClr val="7F7F7F"/>
                </a:solidFill>
                <a:latin typeface="Calibri"/>
                <a:ea typeface="Calibri"/>
                <a:cs typeface="Calibri"/>
                <a:sym typeface="Calibri"/>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1" name="Google Shape;101;g2c39388ee04_0_322"/>
          <p:cNvSpPr txBox="1"/>
          <p:nvPr>
            <p:ph idx="10" type="dt"/>
          </p:nvPr>
        </p:nvSpPr>
        <p:spPr>
          <a:xfrm>
            <a:off x="457200" y="4783455"/>
            <a:ext cx="2103000" cy="2571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100"/>
              <a:buNone/>
              <a:defRPr>
                <a:solidFill>
                  <a:srgbClr val="888888"/>
                </a:solidFil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2" name="Google Shape;102;g2c39388ee04_0_322"/>
          <p:cNvSpPr txBox="1"/>
          <p:nvPr>
            <p:ph idx="12" type="sldNum"/>
          </p:nvPr>
        </p:nvSpPr>
        <p:spPr>
          <a:xfrm>
            <a:off x="8529359" y="4886332"/>
            <a:ext cx="142800" cy="111600"/>
          </a:xfrm>
          <a:prstGeom prst="rect">
            <a:avLst/>
          </a:prstGeom>
          <a:noFill/>
          <a:ln>
            <a:noFill/>
          </a:ln>
        </p:spPr>
        <p:txBody>
          <a:bodyPr anchorCtr="0" anchor="t" bIns="0" lIns="0" spcFirstLastPara="1" rIns="0" wrap="square" tIns="0">
            <a:noAutofit/>
          </a:bodyPr>
          <a:lstStyle>
            <a:lvl1pPr indent="0" lvl="0"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1pPr>
            <a:lvl2pPr indent="0" lvl="1"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2pPr>
            <a:lvl3pPr indent="0" lvl="2"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3pPr>
            <a:lvl4pPr indent="0" lvl="3"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4pPr>
            <a:lvl5pPr indent="0" lvl="4"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5pPr>
            <a:lvl6pPr indent="0" lvl="5"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6pPr>
            <a:lvl7pPr indent="0" lvl="6"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7pPr>
            <a:lvl8pPr indent="0" lvl="7"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8pPr>
            <a:lvl9pPr indent="0" lvl="8" marL="25400" marR="0" rtl="0" algn="l">
              <a:lnSpc>
                <a:spcPct val="100000"/>
              </a:lnSpc>
              <a:spcBef>
                <a:spcPts val="0"/>
              </a:spcBef>
              <a:spcAft>
                <a:spcPts val="0"/>
              </a:spcAft>
              <a:buSzPts val="600"/>
              <a:buNone/>
              <a:defRPr b="1" i="0" sz="600" u="none" cap="none" strike="noStrike">
                <a:solidFill>
                  <a:srgbClr val="FFFFFF"/>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showMasterSp="0">
  <p:cSld name="Blank">
    <p:bg>
      <p:bgPr>
        <a:solidFill>
          <a:schemeClr val="lt1"/>
        </a:solidFill>
      </p:bgPr>
    </p:bg>
    <p:spTree>
      <p:nvGrpSpPr>
        <p:cNvPr id="17" name="Shape 17"/>
        <p:cNvGrpSpPr/>
        <p:nvPr/>
      </p:nvGrpSpPr>
      <p:grpSpPr>
        <a:xfrm>
          <a:off x="0" y="0"/>
          <a:ext cx="0" cy="0"/>
          <a:chOff x="0" y="0"/>
          <a:chExt cx="0" cy="0"/>
        </a:xfrm>
      </p:grpSpPr>
      <p:sp>
        <p:nvSpPr>
          <p:cNvPr id="18" name="Google Shape;18;p52"/>
          <p:cNvSpPr txBox="1"/>
          <p:nvPr>
            <p:ph idx="11" type="ftr"/>
          </p:nvPr>
        </p:nvSpPr>
        <p:spPr>
          <a:xfrm>
            <a:off x="781336" y="4879869"/>
            <a:ext cx="959400" cy="912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100"/>
              <a:buFont typeface="Arial"/>
              <a:buNone/>
              <a:defRPr b="0" i="0" sz="500" u="none" cap="none" strike="noStrike">
                <a:solidFill>
                  <a:srgbClr val="7F7F7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9" name="Google Shape;19;p52"/>
          <p:cNvSpPr txBox="1"/>
          <p:nvPr>
            <p:ph idx="10" type="dt"/>
          </p:nvPr>
        </p:nvSpPr>
        <p:spPr>
          <a:xfrm>
            <a:off x="457200" y="4783455"/>
            <a:ext cx="2103000" cy="2571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0" name="Google Shape;20;p52"/>
          <p:cNvSpPr txBox="1"/>
          <p:nvPr>
            <p:ph idx="12" type="sldNum"/>
          </p:nvPr>
        </p:nvSpPr>
        <p:spPr>
          <a:xfrm>
            <a:off x="8529359" y="4886332"/>
            <a:ext cx="142800" cy="111600"/>
          </a:xfrm>
          <a:prstGeom prst="rect">
            <a:avLst/>
          </a:prstGeom>
          <a:noFill/>
          <a:ln>
            <a:noFill/>
          </a:ln>
        </p:spPr>
        <p:txBody>
          <a:bodyPr anchorCtr="0" anchor="t" bIns="0" lIns="0" spcFirstLastPara="1" rIns="0" wrap="square" tIns="0">
            <a:noAutofit/>
          </a:bodyPr>
          <a:lstStyle>
            <a:lvl1pPr indent="0" lvl="0"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1pPr>
            <a:lvl2pPr indent="0" lvl="1"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2pPr>
            <a:lvl3pPr indent="0" lvl="2"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3pPr>
            <a:lvl4pPr indent="0" lvl="3"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4pPr>
            <a:lvl5pPr indent="0" lvl="4"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5pPr>
            <a:lvl6pPr indent="0" lvl="5"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6pPr>
            <a:lvl7pPr indent="0" lvl="6"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7pPr>
            <a:lvl8pPr indent="0" lvl="7"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8pPr>
            <a:lvl9pPr indent="0" lvl="8" marL="25400" marR="0" algn="l">
              <a:lnSpc>
                <a:spcPct val="100000"/>
              </a:lnSpc>
              <a:spcBef>
                <a:spcPts val="0"/>
              </a:spcBef>
              <a:spcAft>
                <a:spcPts val="0"/>
              </a:spcAft>
              <a:buClr>
                <a:srgbClr val="000000"/>
              </a:buClr>
              <a:buSzPts val="600"/>
              <a:buFont typeface="Arial"/>
              <a:buNone/>
              <a:defRPr b="1" i="0" sz="600" u="none" cap="none" strike="noStrike">
                <a:solidFill>
                  <a:srgbClr val="FFFFFF"/>
                </a:solidFill>
                <a:latin typeface="Arial"/>
                <a:ea typeface="Arial"/>
                <a:cs typeface="Arial"/>
                <a:sym typeface="Arial"/>
              </a:defRPr>
            </a:lvl9pPr>
          </a:lstStyle>
          <a:p>
            <a:pPr indent="0" lvl="0" marL="2540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 name="Shape 23"/>
        <p:cNvGrpSpPr/>
        <p:nvPr/>
      </p:nvGrpSpPr>
      <p:grpSpPr>
        <a:xfrm>
          <a:off x="0" y="0"/>
          <a:ext cx="0" cy="0"/>
          <a:chOff x="0" y="0"/>
          <a:chExt cx="0" cy="0"/>
        </a:xfrm>
      </p:grpSpPr>
      <p:sp>
        <p:nvSpPr>
          <p:cNvPr id="24" name="Google Shape;24;p4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25" name="Google Shape;25;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5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 name="Google Shape;28;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5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2" name="Google Shape;32;p5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6" name="Google Shape;36;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5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9" name="Google Shape;39;p5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0" name="Google Shape;40;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4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4" name="Shape 54"/>
        <p:cNvGrpSpPr/>
        <p:nvPr/>
      </p:nvGrpSpPr>
      <p:grpSpPr>
        <a:xfrm>
          <a:off x="0" y="0"/>
          <a:ext cx="0" cy="0"/>
          <a:chOff x="0" y="0"/>
          <a:chExt cx="0" cy="0"/>
        </a:xfrm>
      </p:grpSpPr>
      <p:sp>
        <p:nvSpPr>
          <p:cNvPr id="55" name="Google Shape;55;g2c39388ee04_0_27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6" name="Google Shape;56;g2c39388ee04_0_27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7" name="Google Shape;57;g2c39388ee04_0_2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4.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jpg"/><Relationship Id="rId4" Type="http://schemas.openxmlformats.org/officeDocument/2006/relationships/image" Target="../media/image5.png"/><Relationship Id="rId5"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hyperlink" Target="https://realpython.com/" TargetMode="External"/><Relationship Id="rId9" Type="http://schemas.openxmlformats.org/officeDocument/2006/relationships/image" Target="../media/image5.png"/><Relationship Id="rId5" Type="http://schemas.openxmlformats.org/officeDocument/2006/relationships/hyperlink" Target="https://pythontutor.com" TargetMode="External"/><Relationship Id="rId6" Type="http://schemas.openxmlformats.org/officeDocument/2006/relationships/hyperlink" Target="https://www.geeksforgeeks.org/memory-management-in-python/" TargetMode="External"/><Relationship Id="rId7" Type="http://schemas.openxmlformats.org/officeDocument/2006/relationships/hyperlink" Target="https://stackabuse.com/basics-of-memory-management-in-python/" TargetMode="External"/><Relationship Id="rId8" Type="http://schemas.openxmlformats.org/officeDocument/2006/relationships/hyperlink" Target="https://scoutapm.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5.jpg"/><Relationship Id="rId4" Type="http://schemas.openxmlformats.org/officeDocument/2006/relationships/image" Target="../media/image24.png"/><Relationship Id="rId5"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hyperlink" Target="https://forms.gle/2rap7ToKqx4ipYRq7" TargetMode="External"/><Relationship Id="rId5" Type="http://schemas.openxmlformats.org/officeDocument/2006/relationships/hyperlink" Target="https://forms.gle/DZCPvPpzPrEULUhW9" TargetMode="External"/><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www.hyperiondev.com/support" TargetMode="External"/><Relationship Id="rId5" Type="http://schemas.openxmlformats.org/officeDocument/2006/relationships/hyperlink" Target="http://www.hyperiondev.com/safeguardreporting" TargetMode="External"/><Relationship Id="rId6" Type="http://schemas.openxmlformats.org/officeDocument/2006/relationships/hyperlink" Target="https://hyperionde.wufoo.com/forms/zsgv4m40ui4i0g/" TargetMode="External"/><Relationship Id="rId7"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hyperlink" Target="http://www.hyperiondev.com" TargetMode="External"/><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hyperlink" Target="http://www.hyperiondev.com" TargetMode="External"/><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comments" Target="../comments/comment1.xml"/><Relationship Id="rId4" Type="http://schemas.openxmlformats.org/officeDocument/2006/relationships/image" Target="../media/image12.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
          <p:cNvSpPr txBox="1"/>
          <p:nvPr/>
        </p:nvSpPr>
        <p:spPr>
          <a:xfrm>
            <a:off x="2854350" y="997375"/>
            <a:ext cx="3000000" cy="1077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900"/>
              <a:buFont typeface="Arial"/>
              <a:buNone/>
            </a:pPr>
            <a:r>
              <a:rPr b="1" i="0" lang="en-GB" sz="2900" u="none" cap="none" strike="noStrike">
                <a:solidFill>
                  <a:schemeClr val="lt1"/>
                </a:solidFill>
                <a:latin typeface="Montserrat"/>
                <a:ea typeface="Montserrat"/>
                <a:cs typeface="Montserrat"/>
                <a:sym typeface="Montserrat"/>
              </a:rPr>
              <a:t>SESSION NAME HERE</a:t>
            </a:r>
            <a:endParaRPr b="0" i="0" sz="1400" u="none" cap="none" strike="noStrike">
              <a:solidFill>
                <a:srgbClr val="000000"/>
              </a:solidFill>
              <a:latin typeface="Arial"/>
              <a:ea typeface="Arial"/>
              <a:cs typeface="Arial"/>
              <a:sym typeface="Arial"/>
            </a:endParaRPr>
          </a:p>
        </p:txBody>
      </p:sp>
      <p:pic>
        <p:nvPicPr>
          <p:cNvPr id="108" name="Google Shape;108;p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09" name="Google Shape;109;p1"/>
          <p:cNvPicPr preferRelativeResize="0"/>
          <p:nvPr/>
        </p:nvPicPr>
        <p:blipFill rotWithShape="1">
          <a:blip r:embed="rId4">
            <a:alphaModFix/>
          </a:blip>
          <a:srcRect b="0" l="0" r="0" t="30099"/>
          <a:stretch/>
        </p:blipFill>
        <p:spPr>
          <a:xfrm>
            <a:off x="4454875" y="84250"/>
            <a:ext cx="4359851" cy="1054825"/>
          </a:xfrm>
          <a:prstGeom prst="rect">
            <a:avLst/>
          </a:prstGeom>
          <a:noFill/>
          <a:ln>
            <a:noFill/>
          </a:ln>
        </p:spPr>
      </p:pic>
      <p:sp>
        <p:nvSpPr>
          <p:cNvPr id="110" name="Google Shape;110;p1"/>
          <p:cNvSpPr txBox="1"/>
          <p:nvPr/>
        </p:nvSpPr>
        <p:spPr>
          <a:xfrm>
            <a:off x="2266350" y="2074663"/>
            <a:ext cx="46113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chemeClr val="lt1"/>
                </a:solidFill>
                <a:latin typeface="Montserrat"/>
                <a:ea typeface="Montserrat"/>
                <a:cs typeface="Montserrat"/>
                <a:sym typeface="Montserrat"/>
              </a:rPr>
              <a:t>The Stack and the Heap</a:t>
            </a:r>
            <a:endParaRPr b="1" i="0" sz="3000" u="none" cap="none" strike="noStrike">
              <a:solidFill>
                <a:schemeClr val="lt1"/>
              </a:solidFill>
              <a:latin typeface="Montserrat"/>
              <a:ea typeface="Montserrat"/>
              <a:cs typeface="Montserrat"/>
              <a:sym typeface="Montserrat"/>
            </a:endParaRPr>
          </a:p>
        </p:txBody>
      </p:sp>
      <p:pic>
        <p:nvPicPr>
          <p:cNvPr id="111" name="Google Shape;111;p1"/>
          <p:cNvPicPr preferRelativeResize="0"/>
          <p:nvPr/>
        </p:nvPicPr>
        <p:blipFill rotWithShape="1">
          <a:blip r:embed="rId5">
            <a:alphaModFix/>
          </a:blip>
          <a:srcRect b="21535" l="0" r="0" t="24159"/>
          <a:stretch/>
        </p:blipFill>
        <p:spPr>
          <a:xfrm>
            <a:off x="331513" y="3065975"/>
            <a:ext cx="3465200" cy="133516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1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93" name="Google Shape;193;p19"/>
          <p:cNvSpPr txBox="1"/>
          <p:nvPr/>
        </p:nvSpPr>
        <p:spPr>
          <a:xfrm>
            <a:off x="749050" y="430150"/>
            <a:ext cx="78237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103452"/>
                </a:solidFill>
                <a:latin typeface="Montserrat"/>
                <a:ea typeface="Montserrat"/>
                <a:cs typeface="Montserrat"/>
                <a:sym typeface="Montserrat"/>
              </a:rPr>
              <a:t>Example: Python Variables and Memory Allocation</a:t>
            </a:r>
            <a:endParaRPr b="0" i="0" sz="1100" u="none" cap="none" strike="noStrike">
              <a:solidFill>
                <a:srgbClr val="103452"/>
              </a:solidFill>
              <a:latin typeface="Montserrat"/>
              <a:ea typeface="Montserrat"/>
              <a:cs typeface="Montserrat"/>
              <a:sym typeface="Montserrat"/>
            </a:endParaRPr>
          </a:p>
        </p:txBody>
      </p:sp>
      <p:sp>
        <p:nvSpPr>
          <p:cNvPr id="194" name="Google Shape;194;p19"/>
          <p:cNvSpPr txBox="1"/>
          <p:nvPr/>
        </p:nvSpPr>
        <p:spPr>
          <a:xfrm>
            <a:off x="1016825" y="1163400"/>
            <a:ext cx="7311000" cy="3348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1500"/>
              <a:buFont typeface="Arial"/>
              <a:buNone/>
            </a:pPr>
            <a:r>
              <a:t/>
            </a:r>
            <a:endParaRPr b="0" i="0" sz="1500" u="none" cap="none" strike="noStrike">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1500"/>
              <a:buFont typeface="Arial"/>
              <a:buNone/>
            </a:pPr>
            <a:r>
              <a:t/>
            </a:r>
            <a:endParaRPr b="0" i="0" sz="1500" u="none" cap="none" strike="noStrike">
              <a:solidFill>
                <a:srgbClr val="103452"/>
              </a:solidFill>
              <a:latin typeface="Courier New"/>
              <a:ea typeface="Courier New"/>
              <a:cs typeface="Courier New"/>
              <a:sym typeface="Courier New"/>
            </a:endParaRPr>
          </a:p>
          <a:p>
            <a:pPr indent="0" lvl="0" marL="0" marR="0" rtl="0" algn="l">
              <a:lnSpc>
                <a:spcPct val="115000"/>
              </a:lnSpc>
              <a:spcBef>
                <a:spcPts val="1000"/>
              </a:spcBef>
              <a:spcAft>
                <a:spcPts val="0"/>
              </a:spcAft>
              <a:buClr>
                <a:srgbClr val="000000"/>
              </a:buClr>
              <a:buSzPts val="1500"/>
              <a:buFont typeface="Arial"/>
              <a:buNone/>
            </a:pPr>
            <a:r>
              <a:t/>
            </a:r>
            <a:endParaRPr b="0" i="0" sz="1500" u="none" cap="none" strike="noStrike">
              <a:solidFill>
                <a:srgbClr val="103452"/>
              </a:solidFill>
              <a:latin typeface="Courier New"/>
              <a:ea typeface="Courier New"/>
              <a:cs typeface="Courier New"/>
              <a:sym typeface="Courier New"/>
            </a:endParaRPr>
          </a:p>
          <a:p>
            <a:pPr indent="0" lvl="0" marL="0" marR="0" rtl="0" algn="l">
              <a:lnSpc>
                <a:spcPct val="115000"/>
              </a:lnSpc>
              <a:spcBef>
                <a:spcPts val="1000"/>
              </a:spcBef>
              <a:spcAft>
                <a:spcPts val="0"/>
              </a:spcAft>
              <a:buClr>
                <a:srgbClr val="000000"/>
              </a:buClr>
              <a:buSzPts val="1500"/>
              <a:buFont typeface="Arial"/>
              <a:buNone/>
            </a:pPr>
            <a:r>
              <a:t/>
            </a:r>
            <a:endParaRPr b="0" i="0" sz="1500" u="none" cap="none" strike="noStrike">
              <a:solidFill>
                <a:srgbClr val="103452"/>
              </a:solidFill>
              <a:latin typeface="Courier New"/>
              <a:ea typeface="Courier New"/>
              <a:cs typeface="Courier New"/>
              <a:sym typeface="Courier New"/>
            </a:endParaRPr>
          </a:p>
          <a:p>
            <a:pPr indent="0" lvl="0" marL="0" marR="0" rtl="0" algn="l">
              <a:lnSpc>
                <a:spcPct val="115000"/>
              </a:lnSpc>
              <a:spcBef>
                <a:spcPts val="1000"/>
              </a:spcBef>
              <a:spcAft>
                <a:spcPts val="0"/>
              </a:spcAft>
              <a:buClr>
                <a:srgbClr val="000000"/>
              </a:buClr>
              <a:buSzPts val="1100"/>
              <a:buFont typeface="Arial"/>
              <a:buNone/>
            </a:pPr>
            <a:r>
              <a:t/>
            </a:r>
            <a:endParaRPr b="1" i="0" sz="1100" u="none" cap="none" strike="noStrike">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1100"/>
              <a:buFont typeface="Arial"/>
              <a:buNone/>
            </a:pPr>
            <a:r>
              <a:t/>
            </a:r>
            <a:endParaRPr b="1" i="0" sz="1100" u="none" cap="none" strike="noStrike">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1100"/>
              <a:buFont typeface="Arial"/>
              <a:buNone/>
            </a:pPr>
            <a:r>
              <a:t/>
            </a:r>
            <a:endParaRPr b="1" i="0" sz="1100" u="none" cap="none" strike="noStrike">
              <a:solidFill>
                <a:srgbClr val="103452"/>
              </a:solidFill>
              <a:latin typeface="Montserrat"/>
              <a:ea typeface="Montserrat"/>
              <a:cs typeface="Montserrat"/>
              <a:sym typeface="Montserrat"/>
            </a:endParaRPr>
          </a:p>
          <a:p>
            <a:pPr indent="0" lvl="0" marL="0" marR="0" rtl="0" algn="l">
              <a:lnSpc>
                <a:spcPct val="115000"/>
              </a:lnSpc>
              <a:spcBef>
                <a:spcPts val="1000"/>
              </a:spcBef>
              <a:spcAft>
                <a:spcPts val="1000"/>
              </a:spcAft>
              <a:buClr>
                <a:srgbClr val="000000"/>
              </a:buClr>
              <a:buSzPts val="1100"/>
              <a:buFont typeface="Arial"/>
              <a:buNone/>
            </a:pPr>
            <a:r>
              <a:t/>
            </a:r>
            <a:endParaRPr b="1" i="0" sz="1100" u="none" cap="none" strike="noStrike">
              <a:solidFill>
                <a:srgbClr val="103452"/>
              </a:solidFill>
              <a:latin typeface="Montserrat"/>
              <a:ea typeface="Montserrat"/>
              <a:cs typeface="Montserrat"/>
              <a:sym typeface="Montserrat"/>
            </a:endParaRPr>
          </a:p>
        </p:txBody>
      </p:sp>
      <p:pic>
        <p:nvPicPr>
          <p:cNvPr id="195" name="Google Shape;195;p19"/>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196" name="Google Shape;196;p19"/>
          <p:cNvPicPr preferRelativeResize="0"/>
          <p:nvPr/>
        </p:nvPicPr>
        <p:blipFill rotWithShape="1">
          <a:blip r:embed="rId5">
            <a:alphaModFix/>
          </a:blip>
          <a:srcRect b="0" l="0" r="0" t="0"/>
          <a:stretch/>
        </p:blipFill>
        <p:spPr>
          <a:xfrm>
            <a:off x="2005750" y="1699550"/>
            <a:ext cx="5023951" cy="2276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g2c39388ee04_0_247"/>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202" name="Google Shape;202;g2c39388ee04_0_247"/>
          <p:cNvSpPr txBox="1"/>
          <p:nvPr/>
        </p:nvSpPr>
        <p:spPr>
          <a:xfrm>
            <a:off x="839925" y="446475"/>
            <a:ext cx="3714300" cy="4629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700">
                <a:solidFill>
                  <a:srgbClr val="3475A6"/>
                </a:solidFill>
                <a:latin typeface="Montserrat"/>
                <a:ea typeface="Montserrat"/>
                <a:cs typeface="Montserrat"/>
                <a:sym typeface="Montserrat"/>
              </a:rPr>
              <a:t>Summary</a:t>
            </a:r>
            <a:endParaRPr b="1" i="0" sz="2100" u="none" cap="none" strike="noStrike">
              <a:solidFill>
                <a:srgbClr val="BC922D"/>
              </a:solidFill>
              <a:latin typeface="Montserrat"/>
              <a:ea typeface="Montserrat"/>
              <a:cs typeface="Montserrat"/>
              <a:sym typeface="Montserrat"/>
            </a:endParaRPr>
          </a:p>
        </p:txBody>
      </p:sp>
      <p:sp>
        <p:nvSpPr>
          <p:cNvPr id="203" name="Google Shape;203;g2c39388ee04_0_247"/>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204" name="Google Shape;204;g2c39388ee04_0_247"/>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205" name="Google Shape;205;g2c39388ee04_0_247"/>
          <p:cNvSpPr txBox="1"/>
          <p:nvPr/>
        </p:nvSpPr>
        <p:spPr>
          <a:xfrm>
            <a:off x="1020374" y="980850"/>
            <a:ext cx="7022700" cy="32526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Font typeface="Arial"/>
              <a:buNone/>
            </a:pPr>
            <a:r>
              <a:t/>
            </a:r>
            <a:endParaRPr sz="1000">
              <a:solidFill>
                <a:srgbClr val="BC922D"/>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Memory Management in Python</a:t>
            </a:r>
            <a:endParaRPr sz="1300">
              <a:latin typeface="Montserrat"/>
              <a:ea typeface="Montserrat"/>
              <a:cs typeface="Montserrat"/>
              <a:sym typeface="Montserrat"/>
            </a:endParaRPr>
          </a:p>
          <a:p>
            <a:pPr indent="-243499" lvl="0" marL="540000" marR="0" rtl="0" algn="l">
              <a:lnSpc>
                <a:spcPct val="115000"/>
              </a:lnSpc>
              <a:spcBef>
                <a:spcPts val="0"/>
              </a:spcBef>
              <a:spcAft>
                <a:spcPts val="0"/>
              </a:spcAft>
              <a:buSzPts val="1000"/>
              <a:buFont typeface="Montserrat"/>
              <a:buChar char="★"/>
            </a:pPr>
            <a:r>
              <a:rPr lang="en-GB">
                <a:latin typeface="Montserrat"/>
                <a:ea typeface="Montserrat"/>
                <a:cs typeface="Montserrat"/>
                <a:sym typeface="Montserrat"/>
              </a:rPr>
              <a:t>Python's memory management involves two key areas: </a:t>
            </a:r>
            <a:r>
              <a:rPr b="1" lang="en-GB">
                <a:latin typeface="Montserrat"/>
                <a:ea typeface="Montserrat"/>
                <a:cs typeface="Montserrat"/>
                <a:sym typeface="Montserrat"/>
              </a:rPr>
              <a:t>the stack for static memory allocation and the heap for dynamic memory allocation</a:t>
            </a:r>
            <a:r>
              <a:rPr lang="en-GB">
                <a:latin typeface="Montserrat"/>
                <a:ea typeface="Montserrat"/>
                <a:cs typeface="Montserrat"/>
                <a:sym typeface="Montserrat"/>
              </a:rPr>
              <a:t>, with mechanisms for garbage collection and reference counting to manage memory usage efficiently.</a:t>
            </a:r>
            <a:endParaRPr>
              <a:latin typeface="Montserrat"/>
              <a:ea typeface="Montserrat"/>
              <a:cs typeface="Montserrat"/>
              <a:sym typeface="Montserrat"/>
            </a:endParaRPr>
          </a:p>
          <a:p>
            <a:pPr indent="0" lvl="0" marL="0" marR="0" rtl="0" algn="l">
              <a:lnSpc>
                <a:spcPct val="115000"/>
              </a:lnSpc>
              <a:spcBef>
                <a:spcPts val="1000"/>
              </a:spcBef>
              <a:spcAft>
                <a:spcPts val="0"/>
              </a:spcAft>
              <a:buNone/>
            </a:pPr>
            <a:r>
              <a:t/>
            </a:r>
            <a:endParaRPr>
              <a:latin typeface="Montserrat"/>
              <a:ea typeface="Montserrat"/>
              <a:cs typeface="Montserrat"/>
              <a:sym typeface="Montserrat"/>
            </a:endParaRPr>
          </a:p>
          <a:p>
            <a:pPr indent="0" lvl="0" marL="0" rtl="0" algn="l">
              <a:spcBef>
                <a:spcPts val="100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The Stack</a:t>
            </a:r>
            <a:endParaRPr sz="1300">
              <a:solidFill>
                <a:schemeClr val="dk1"/>
              </a:solidFill>
              <a:latin typeface="Montserrat"/>
              <a:ea typeface="Montserrat"/>
              <a:cs typeface="Montserrat"/>
              <a:sym typeface="Montserrat"/>
            </a:endParaRPr>
          </a:p>
          <a:p>
            <a:pPr indent="-243499" lvl="0" marL="540000" rtl="0" algn="l">
              <a:lnSpc>
                <a:spcPct val="115000"/>
              </a:lnSpc>
              <a:spcBef>
                <a:spcPts val="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The stack is a </a:t>
            </a:r>
            <a:r>
              <a:rPr b="1" lang="en-GB">
                <a:solidFill>
                  <a:schemeClr val="dk1"/>
                </a:solidFill>
                <a:latin typeface="Montserrat"/>
                <a:ea typeface="Montserrat"/>
                <a:cs typeface="Montserrat"/>
                <a:sym typeface="Montserrat"/>
              </a:rPr>
              <a:t>last-in-first-out (LIFO)</a:t>
            </a:r>
            <a:r>
              <a:rPr lang="en-GB">
                <a:solidFill>
                  <a:schemeClr val="dk1"/>
                </a:solidFill>
                <a:latin typeface="Montserrat"/>
                <a:ea typeface="Montserrat"/>
                <a:cs typeface="Montserrat"/>
                <a:sym typeface="Montserrat"/>
              </a:rPr>
              <a:t> structure used for storing function call information and local variables, automatically managed by the system, with </a:t>
            </a:r>
            <a:r>
              <a:rPr b="1" lang="en-GB">
                <a:solidFill>
                  <a:schemeClr val="dk1"/>
                </a:solidFill>
                <a:latin typeface="Montserrat"/>
                <a:ea typeface="Montserrat"/>
                <a:cs typeface="Montserrat"/>
                <a:sym typeface="Montserrat"/>
              </a:rPr>
              <a:t>data being deleted as soon as its scope ends</a:t>
            </a:r>
            <a:r>
              <a:rPr lang="en-GB">
                <a:solidFill>
                  <a:schemeClr val="dk1"/>
                </a:solidFill>
                <a:latin typeface="Montserrat"/>
                <a:ea typeface="Montserrat"/>
                <a:cs typeface="Montserrat"/>
                <a:sym typeface="Montserrat"/>
              </a:rPr>
              <a:t>.</a:t>
            </a:r>
            <a:endParaRPr>
              <a:latin typeface="Montserrat"/>
              <a:ea typeface="Montserrat"/>
              <a:cs typeface="Montserrat"/>
              <a:sym typeface="Montserrat"/>
            </a:endParaRPr>
          </a:p>
          <a:p>
            <a:pPr indent="0" lvl="0" marL="45720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266700" lvl="0" marL="540000" marR="0" rtl="0" algn="l">
              <a:lnSpc>
                <a:spcPct val="115000"/>
              </a:lnSpc>
              <a:spcBef>
                <a:spcPts val="1000"/>
              </a:spcBef>
              <a:spcAft>
                <a:spcPts val="0"/>
              </a:spcAft>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800" u="none" cap="none" strike="noStrike">
              <a:solidFill>
                <a:schemeClr val="dk1"/>
              </a:solidFill>
              <a:latin typeface="Montserrat"/>
              <a:ea typeface="Montserrat"/>
              <a:cs typeface="Montserrat"/>
              <a:sym typeface="Montserrat"/>
            </a:endParaRPr>
          </a:p>
        </p:txBody>
      </p:sp>
      <p:cxnSp>
        <p:nvCxnSpPr>
          <p:cNvPr id="206" name="Google Shape;206;g2c39388ee04_0_247"/>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207" name="Google Shape;207;g2c39388ee04_0_247"/>
          <p:cNvPicPr preferRelativeResize="0"/>
          <p:nvPr/>
        </p:nvPicPr>
        <p:blipFill rotWithShape="1">
          <a:blip r:embed="rId4">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g2c39388ee04_0_257"/>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213" name="Google Shape;213;g2c39388ee04_0_257"/>
          <p:cNvSpPr txBox="1"/>
          <p:nvPr/>
        </p:nvSpPr>
        <p:spPr>
          <a:xfrm>
            <a:off x="839925" y="446475"/>
            <a:ext cx="3714300" cy="4629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700">
                <a:solidFill>
                  <a:srgbClr val="3475A6"/>
                </a:solidFill>
                <a:latin typeface="Montserrat"/>
                <a:ea typeface="Montserrat"/>
                <a:cs typeface="Montserrat"/>
                <a:sym typeface="Montserrat"/>
              </a:rPr>
              <a:t>Summary</a:t>
            </a:r>
            <a:endParaRPr b="1" i="0" sz="2100" u="none" cap="none" strike="noStrike">
              <a:solidFill>
                <a:srgbClr val="BC922D"/>
              </a:solidFill>
              <a:latin typeface="Montserrat"/>
              <a:ea typeface="Montserrat"/>
              <a:cs typeface="Montserrat"/>
              <a:sym typeface="Montserrat"/>
            </a:endParaRPr>
          </a:p>
        </p:txBody>
      </p:sp>
      <p:sp>
        <p:nvSpPr>
          <p:cNvPr id="214" name="Google Shape;214;g2c39388ee04_0_257"/>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215" name="Google Shape;215;g2c39388ee04_0_257"/>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216" name="Google Shape;216;g2c39388ee04_0_257"/>
          <p:cNvSpPr txBox="1"/>
          <p:nvPr/>
        </p:nvSpPr>
        <p:spPr>
          <a:xfrm>
            <a:off x="1020374" y="980850"/>
            <a:ext cx="7022700" cy="32526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Font typeface="Arial"/>
              <a:buNone/>
            </a:pPr>
            <a:r>
              <a:t/>
            </a:r>
            <a:endParaRPr sz="1000">
              <a:solidFill>
                <a:srgbClr val="BC922D"/>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The Heap</a:t>
            </a:r>
            <a:endParaRPr sz="1300">
              <a:latin typeface="Montserrat"/>
              <a:ea typeface="Montserrat"/>
              <a:cs typeface="Montserrat"/>
              <a:sym typeface="Montserrat"/>
            </a:endParaRPr>
          </a:p>
          <a:p>
            <a:pPr indent="-243499" lvl="0" marL="540000" marR="0" rtl="0" algn="l">
              <a:lnSpc>
                <a:spcPct val="115000"/>
              </a:lnSpc>
              <a:spcBef>
                <a:spcPts val="0"/>
              </a:spcBef>
              <a:spcAft>
                <a:spcPts val="0"/>
              </a:spcAft>
              <a:buSzPts val="1000"/>
              <a:buFont typeface="Montserrat"/>
              <a:buChar char="★"/>
            </a:pPr>
            <a:r>
              <a:rPr lang="en-GB">
                <a:latin typeface="Montserrat"/>
                <a:ea typeface="Montserrat"/>
                <a:cs typeface="Montserrat"/>
                <a:sym typeface="Montserrat"/>
              </a:rPr>
              <a:t>The heap is a </a:t>
            </a:r>
            <a:r>
              <a:rPr b="1" lang="en-GB">
                <a:latin typeface="Montserrat"/>
                <a:ea typeface="Montserrat"/>
                <a:cs typeface="Montserrat"/>
                <a:sym typeface="Montserrat"/>
              </a:rPr>
              <a:t>larger pool of memory</a:t>
            </a:r>
            <a:r>
              <a:rPr lang="en-GB">
                <a:latin typeface="Montserrat"/>
                <a:ea typeface="Montserrat"/>
                <a:cs typeface="Montserrat"/>
                <a:sym typeface="Montserrat"/>
              </a:rPr>
              <a:t> used for objects that outlive a single function call, such as global variables and objects created within functions, which require </a:t>
            </a:r>
            <a:r>
              <a:rPr b="1" lang="en-GB">
                <a:latin typeface="Montserrat"/>
                <a:ea typeface="Montserrat"/>
                <a:cs typeface="Montserrat"/>
                <a:sym typeface="Montserrat"/>
              </a:rPr>
              <a:t>manual management and garbage collection to avoid memory leaks</a:t>
            </a:r>
            <a:r>
              <a:rPr lang="en-GB">
                <a:latin typeface="Montserrat"/>
                <a:ea typeface="Montserrat"/>
                <a:cs typeface="Montserrat"/>
                <a:sym typeface="Montserrat"/>
              </a:rPr>
              <a:t>.</a:t>
            </a:r>
            <a:endParaRPr>
              <a:latin typeface="Montserrat"/>
              <a:ea typeface="Montserrat"/>
              <a:cs typeface="Montserrat"/>
              <a:sym typeface="Montserrat"/>
            </a:endParaRPr>
          </a:p>
          <a:p>
            <a:pPr indent="0" lvl="0" marL="0" marR="0" rtl="0" algn="l">
              <a:lnSpc>
                <a:spcPct val="115000"/>
              </a:lnSpc>
              <a:spcBef>
                <a:spcPts val="1000"/>
              </a:spcBef>
              <a:spcAft>
                <a:spcPts val="0"/>
              </a:spcAft>
              <a:buNone/>
            </a:pPr>
            <a:r>
              <a:t/>
            </a:r>
            <a:endParaRPr>
              <a:latin typeface="Montserrat"/>
              <a:ea typeface="Montserrat"/>
              <a:cs typeface="Montserrat"/>
              <a:sym typeface="Montserrat"/>
            </a:endParaRPr>
          </a:p>
          <a:p>
            <a:pPr indent="0" lvl="0" marL="0" rtl="0" algn="l">
              <a:spcBef>
                <a:spcPts val="1000"/>
              </a:spcBef>
              <a:spcAft>
                <a:spcPts val="0"/>
              </a:spcAft>
              <a:buNone/>
            </a:pPr>
            <a:r>
              <a:rPr lang="en-GB" sz="1600">
                <a:solidFill>
                  <a:srgbClr val="BC922D"/>
                </a:solidFill>
                <a:latin typeface="Montserrat SemiBold"/>
                <a:ea typeface="Montserrat SemiBold"/>
                <a:cs typeface="Montserrat SemiBold"/>
                <a:sym typeface="Montserrat SemiBold"/>
              </a:rPr>
              <a:t>Stack vs Heap Allocation</a:t>
            </a:r>
            <a:endParaRPr sz="1300">
              <a:solidFill>
                <a:schemeClr val="dk1"/>
              </a:solidFill>
              <a:latin typeface="Montserrat"/>
              <a:ea typeface="Montserrat"/>
              <a:cs typeface="Montserrat"/>
              <a:sym typeface="Montserrat"/>
            </a:endParaRPr>
          </a:p>
          <a:p>
            <a:pPr indent="-243499" lvl="0" marL="540000" rtl="0" algn="l">
              <a:lnSpc>
                <a:spcPct val="115000"/>
              </a:lnSpc>
              <a:spcBef>
                <a:spcPts val="0"/>
              </a:spcBef>
              <a:spcAft>
                <a:spcPts val="0"/>
              </a:spcAft>
              <a:buClr>
                <a:schemeClr val="dk1"/>
              </a:buClr>
              <a:buSzPts val="1000"/>
              <a:buFont typeface="Montserrat"/>
              <a:buChar char="★"/>
            </a:pPr>
            <a:r>
              <a:rPr lang="en-GB">
                <a:solidFill>
                  <a:schemeClr val="dk1"/>
                </a:solidFill>
                <a:latin typeface="Montserrat"/>
                <a:ea typeface="Montserrat"/>
                <a:cs typeface="Montserrat"/>
                <a:sym typeface="Montserrat"/>
              </a:rPr>
              <a:t>Stack </a:t>
            </a:r>
            <a:r>
              <a:rPr b="1" lang="en-GB">
                <a:solidFill>
                  <a:schemeClr val="dk1"/>
                </a:solidFill>
                <a:latin typeface="Montserrat"/>
                <a:ea typeface="Montserrat"/>
                <a:cs typeface="Montserrat"/>
                <a:sym typeface="Montserrat"/>
              </a:rPr>
              <a:t>allocation is quick and automatically managed</a:t>
            </a:r>
            <a:r>
              <a:rPr lang="en-GB">
                <a:solidFill>
                  <a:schemeClr val="dk1"/>
                </a:solidFill>
                <a:latin typeface="Montserrat"/>
                <a:ea typeface="Montserrat"/>
                <a:cs typeface="Montserrat"/>
                <a:sym typeface="Montserrat"/>
              </a:rPr>
              <a:t>, suitable for temporary or local variables, whereas heap allocation is necessary for objects whose lifetime is longer or not easily determined, </a:t>
            </a:r>
            <a:r>
              <a:rPr b="1" lang="en-GB">
                <a:solidFill>
                  <a:schemeClr val="dk1"/>
                </a:solidFill>
                <a:latin typeface="Montserrat"/>
                <a:ea typeface="Montserrat"/>
                <a:cs typeface="Montserrat"/>
                <a:sym typeface="Montserrat"/>
              </a:rPr>
              <a:t>managed by the Python memory allocator</a:t>
            </a:r>
            <a:r>
              <a:rPr lang="en-GB">
                <a:solidFill>
                  <a:schemeClr val="dk1"/>
                </a:solidFill>
                <a:latin typeface="Montserrat"/>
                <a:ea typeface="Montserrat"/>
                <a:cs typeface="Montserrat"/>
                <a:sym typeface="Montserrat"/>
              </a:rPr>
              <a:t>.</a:t>
            </a:r>
            <a:endParaRPr>
              <a:latin typeface="Montserrat"/>
              <a:ea typeface="Montserrat"/>
              <a:cs typeface="Montserrat"/>
              <a:sym typeface="Montserrat"/>
            </a:endParaRPr>
          </a:p>
          <a:p>
            <a:pPr indent="0" lvl="0" marL="45720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266700" lvl="0" marL="540000" marR="0" rtl="0" algn="l">
              <a:lnSpc>
                <a:spcPct val="115000"/>
              </a:lnSpc>
              <a:spcBef>
                <a:spcPts val="1000"/>
              </a:spcBef>
              <a:spcAft>
                <a:spcPts val="0"/>
              </a:spcAft>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800" u="none" cap="none" strike="noStrike">
              <a:solidFill>
                <a:schemeClr val="dk1"/>
              </a:solidFill>
              <a:latin typeface="Montserrat"/>
              <a:ea typeface="Montserrat"/>
              <a:cs typeface="Montserrat"/>
              <a:sym typeface="Montserrat"/>
            </a:endParaRPr>
          </a:p>
        </p:txBody>
      </p:sp>
      <p:cxnSp>
        <p:nvCxnSpPr>
          <p:cNvPr id="217" name="Google Shape;217;g2c39388ee04_0_257"/>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218" name="Google Shape;218;g2c39388ee04_0_257"/>
          <p:cNvPicPr preferRelativeResize="0"/>
          <p:nvPr/>
        </p:nvPicPr>
        <p:blipFill rotWithShape="1">
          <a:blip r:embed="rId4">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g2c39388ee04_0_267"/>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224" name="Google Shape;224;g2c39388ee04_0_267"/>
          <p:cNvSpPr txBox="1"/>
          <p:nvPr/>
        </p:nvSpPr>
        <p:spPr>
          <a:xfrm>
            <a:off x="839925" y="446475"/>
            <a:ext cx="3714300" cy="4629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1" lang="en-GB" sz="2700">
                <a:solidFill>
                  <a:srgbClr val="3475A6"/>
                </a:solidFill>
                <a:latin typeface="Montserrat"/>
                <a:ea typeface="Montserrat"/>
                <a:cs typeface="Montserrat"/>
                <a:sym typeface="Montserrat"/>
              </a:rPr>
              <a:t>Summary</a:t>
            </a:r>
            <a:endParaRPr b="1" i="0" sz="2100" u="none" cap="none" strike="noStrike">
              <a:solidFill>
                <a:srgbClr val="BC922D"/>
              </a:solidFill>
              <a:latin typeface="Montserrat"/>
              <a:ea typeface="Montserrat"/>
              <a:cs typeface="Montserrat"/>
              <a:sym typeface="Montserrat"/>
            </a:endParaRPr>
          </a:p>
        </p:txBody>
      </p:sp>
      <p:sp>
        <p:nvSpPr>
          <p:cNvPr id="225" name="Google Shape;225;g2c39388ee04_0_267"/>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226" name="Google Shape;226;g2c39388ee04_0_267"/>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227" name="Google Shape;227;g2c39388ee04_0_267"/>
          <p:cNvSpPr txBox="1"/>
          <p:nvPr/>
        </p:nvSpPr>
        <p:spPr>
          <a:xfrm>
            <a:off x="1020374" y="980850"/>
            <a:ext cx="7022700" cy="32526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Font typeface="Arial"/>
              <a:buNone/>
            </a:pPr>
            <a:r>
              <a:t/>
            </a:r>
            <a:endParaRPr sz="1000">
              <a:solidFill>
                <a:srgbClr val="BC922D"/>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Font typeface="Arial"/>
              <a:buNone/>
            </a:pPr>
            <a:r>
              <a:rPr lang="en-GB" sz="1600">
                <a:solidFill>
                  <a:srgbClr val="BC922D"/>
                </a:solidFill>
                <a:latin typeface="Montserrat SemiBold"/>
                <a:ea typeface="Montserrat SemiBold"/>
                <a:cs typeface="Montserrat SemiBold"/>
                <a:sym typeface="Montserrat SemiBold"/>
              </a:rPr>
              <a:t>Recursion and Stack Overflow</a:t>
            </a:r>
            <a:endParaRPr sz="1300">
              <a:latin typeface="Montserrat"/>
              <a:ea typeface="Montserrat"/>
              <a:cs typeface="Montserrat"/>
              <a:sym typeface="Montserrat"/>
            </a:endParaRPr>
          </a:p>
          <a:p>
            <a:pPr indent="-243499" lvl="0" marL="540000" marR="0" rtl="0" algn="l">
              <a:lnSpc>
                <a:spcPct val="115000"/>
              </a:lnSpc>
              <a:spcBef>
                <a:spcPts val="0"/>
              </a:spcBef>
              <a:spcAft>
                <a:spcPts val="0"/>
              </a:spcAft>
              <a:buSzPts val="1000"/>
              <a:buFont typeface="Montserrat"/>
              <a:buChar char="★"/>
            </a:pPr>
            <a:r>
              <a:rPr lang="en-GB">
                <a:latin typeface="Montserrat"/>
                <a:ea typeface="Montserrat"/>
                <a:cs typeface="Montserrat"/>
                <a:sym typeface="Montserrat"/>
              </a:rPr>
              <a:t>Recursive function </a:t>
            </a:r>
            <a:r>
              <a:rPr b="1" lang="en-GB">
                <a:latin typeface="Montserrat"/>
                <a:ea typeface="Montserrat"/>
                <a:cs typeface="Montserrat"/>
                <a:sym typeface="Montserrat"/>
              </a:rPr>
              <a:t>calls each add a new frame to the stack</a:t>
            </a:r>
            <a:r>
              <a:rPr lang="en-GB">
                <a:latin typeface="Montserrat"/>
                <a:ea typeface="Montserrat"/>
                <a:cs typeface="Montserrat"/>
                <a:sym typeface="Montserrat"/>
              </a:rPr>
              <a:t>, which can lead to a stack overflow if the recursion is too deep or improperly managed; this is mitigated by </a:t>
            </a:r>
            <a:r>
              <a:rPr b="1" lang="en-GB">
                <a:latin typeface="Montserrat"/>
                <a:ea typeface="Montserrat"/>
                <a:cs typeface="Montserrat"/>
                <a:sym typeface="Montserrat"/>
              </a:rPr>
              <a:t>limiting recursion depth or using alternative algorithms</a:t>
            </a:r>
            <a:r>
              <a:rPr lang="en-GB">
                <a:latin typeface="Montserrat"/>
                <a:ea typeface="Montserrat"/>
                <a:cs typeface="Montserrat"/>
                <a:sym typeface="Montserrat"/>
              </a:rPr>
              <a:t>.</a:t>
            </a:r>
            <a:endParaRPr>
              <a:latin typeface="Montserrat"/>
              <a:ea typeface="Montserrat"/>
              <a:cs typeface="Montserrat"/>
              <a:sym typeface="Montserrat"/>
            </a:endParaRPr>
          </a:p>
          <a:p>
            <a:pPr indent="0" lvl="0" marL="0" marR="0" rtl="0" algn="l">
              <a:lnSpc>
                <a:spcPct val="115000"/>
              </a:lnSpc>
              <a:spcBef>
                <a:spcPts val="1000"/>
              </a:spcBef>
              <a:spcAft>
                <a:spcPts val="0"/>
              </a:spcAft>
              <a:buNone/>
            </a:pPr>
            <a:r>
              <a:t/>
            </a:r>
            <a:endParaRPr>
              <a:latin typeface="Montserrat"/>
              <a:ea typeface="Montserrat"/>
              <a:cs typeface="Montserrat"/>
              <a:sym typeface="Montserrat"/>
            </a:endParaRPr>
          </a:p>
          <a:p>
            <a:pPr indent="0" lvl="0" marL="0" rtl="0" algn="l">
              <a:spcBef>
                <a:spcPts val="1000"/>
              </a:spcBef>
              <a:spcAft>
                <a:spcPts val="0"/>
              </a:spcAft>
              <a:buNone/>
            </a:pPr>
            <a:r>
              <a:rPr lang="en-GB" sz="1600">
                <a:solidFill>
                  <a:srgbClr val="BC922D"/>
                </a:solidFill>
                <a:latin typeface="Montserrat SemiBold"/>
                <a:ea typeface="Montserrat SemiBold"/>
                <a:cs typeface="Montserrat SemiBold"/>
                <a:sym typeface="Montserrat SemiBold"/>
              </a:rPr>
              <a:t>Iterative vs Recursive Functions</a:t>
            </a:r>
            <a:endParaRPr sz="1300">
              <a:solidFill>
                <a:schemeClr val="dk1"/>
              </a:solidFill>
              <a:latin typeface="Montserrat"/>
              <a:ea typeface="Montserrat"/>
              <a:cs typeface="Montserrat"/>
              <a:sym typeface="Montserrat"/>
            </a:endParaRPr>
          </a:p>
          <a:p>
            <a:pPr indent="-243499" lvl="0" marL="540000" rtl="0" algn="l">
              <a:lnSpc>
                <a:spcPct val="115000"/>
              </a:lnSpc>
              <a:spcBef>
                <a:spcPts val="0"/>
              </a:spcBef>
              <a:spcAft>
                <a:spcPts val="0"/>
              </a:spcAft>
              <a:buClr>
                <a:schemeClr val="dk1"/>
              </a:buClr>
              <a:buSzPts val="1000"/>
              <a:buFont typeface="Montserrat"/>
              <a:buChar char="★"/>
            </a:pPr>
            <a:r>
              <a:rPr b="1" lang="en-GB">
                <a:solidFill>
                  <a:schemeClr val="dk1"/>
                </a:solidFill>
                <a:latin typeface="Montserrat"/>
                <a:ea typeface="Montserrat"/>
                <a:cs typeface="Montserrat"/>
                <a:sym typeface="Montserrat"/>
              </a:rPr>
              <a:t>Iterative functions are often preferred over recursive ones for their efficiency and lower memory footprint</a:t>
            </a:r>
            <a:r>
              <a:rPr lang="en-GB">
                <a:solidFill>
                  <a:schemeClr val="dk1"/>
                </a:solidFill>
                <a:latin typeface="Montserrat"/>
                <a:ea typeface="Montserrat"/>
                <a:cs typeface="Montserrat"/>
                <a:sym typeface="Montserrat"/>
              </a:rPr>
              <a:t>, particularly in languages like Python that lack tail-call optimization, thus preventing stack overflow in large computations.</a:t>
            </a:r>
            <a:endParaRPr>
              <a:latin typeface="Montserrat"/>
              <a:ea typeface="Montserrat"/>
              <a:cs typeface="Montserrat"/>
              <a:sym typeface="Montserrat"/>
            </a:endParaRPr>
          </a:p>
          <a:p>
            <a:pPr indent="0" lvl="0" marL="45720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0" lvl="0" marL="0" rtl="0" algn="l">
              <a:lnSpc>
                <a:spcPct val="115000"/>
              </a:lnSpc>
              <a:spcBef>
                <a:spcPts val="1000"/>
              </a:spcBef>
              <a:spcAft>
                <a:spcPts val="0"/>
              </a:spcAft>
              <a:buNone/>
            </a:pPr>
            <a:r>
              <a:t/>
            </a:r>
            <a:endParaRPr>
              <a:solidFill>
                <a:schemeClr val="dk1"/>
              </a:solidFill>
              <a:latin typeface="Montserrat"/>
              <a:ea typeface="Montserrat"/>
              <a:cs typeface="Montserrat"/>
              <a:sym typeface="Montserrat"/>
            </a:endParaRPr>
          </a:p>
          <a:p>
            <a:pPr indent="-266700" lvl="0" marL="540000" marR="0" rtl="0" algn="l">
              <a:lnSpc>
                <a:spcPct val="115000"/>
              </a:lnSpc>
              <a:spcBef>
                <a:spcPts val="1000"/>
              </a:spcBef>
              <a:spcAft>
                <a:spcPts val="0"/>
              </a:spcAft>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b="0" i="0" sz="800" u="none" cap="none" strike="noStrike">
              <a:solidFill>
                <a:schemeClr val="dk1"/>
              </a:solidFill>
              <a:latin typeface="Montserrat"/>
              <a:ea typeface="Montserrat"/>
              <a:cs typeface="Montserrat"/>
              <a:sym typeface="Montserrat"/>
            </a:endParaRPr>
          </a:p>
        </p:txBody>
      </p:sp>
      <p:cxnSp>
        <p:nvCxnSpPr>
          <p:cNvPr id="228" name="Google Shape;228;g2c39388ee04_0_267"/>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229" name="Google Shape;229;g2c39388ee04_0_267"/>
          <p:cNvPicPr preferRelativeResize="0"/>
          <p:nvPr/>
        </p:nvPicPr>
        <p:blipFill rotWithShape="1">
          <a:blip r:embed="rId4">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43"/>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235" name="Google Shape;235;p43"/>
          <p:cNvSpPr txBox="1"/>
          <p:nvPr/>
        </p:nvSpPr>
        <p:spPr>
          <a:xfrm>
            <a:off x="791023" y="717450"/>
            <a:ext cx="7383600" cy="462900"/>
          </a:xfrm>
          <a:prstGeom prst="rect">
            <a:avLst/>
          </a:prstGeom>
          <a:noFill/>
          <a:ln>
            <a:noFill/>
          </a:ln>
        </p:spPr>
        <p:txBody>
          <a:bodyPr anchorCtr="0" anchor="ctr" bIns="82275" lIns="82275" spcFirstLastPara="1" rIns="82275" wrap="square" tIns="82275">
            <a:noAutofit/>
          </a:bodyPr>
          <a:lstStyle/>
          <a:p>
            <a:pPr indent="0" lvl="0" marL="0" marR="0" rtl="0" algn="ctr">
              <a:lnSpc>
                <a:spcPct val="100000"/>
              </a:lnSpc>
              <a:spcBef>
                <a:spcPts val="0"/>
              </a:spcBef>
              <a:spcAft>
                <a:spcPts val="0"/>
              </a:spcAft>
              <a:buClr>
                <a:srgbClr val="000000"/>
              </a:buClr>
              <a:buSzPts val="2700"/>
              <a:buFont typeface="Arial"/>
              <a:buNone/>
            </a:pPr>
            <a:r>
              <a:rPr b="1" i="0" lang="en-GB" sz="2700" u="none" cap="none" strike="noStrike">
                <a:solidFill>
                  <a:srgbClr val="3475A6"/>
                </a:solidFill>
                <a:latin typeface="Montserrat"/>
                <a:ea typeface="Montserrat"/>
                <a:cs typeface="Montserrat"/>
                <a:sym typeface="Montserrat"/>
              </a:rPr>
              <a:t>Further Learning &amp; References</a:t>
            </a:r>
            <a:endParaRPr b="1" i="0" sz="2100" u="none" cap="none" strike="noStrike">
              <a:solidFill>
                <a:srgbClr val="BC922D"/>
              </a:solidFill>
              <a:latin typeface="Montserrat"/>
              <a:ea typeface="Montserrat"/>
              <a:cs typeface="Montserrat"/>
              <a:sym typeface="Montserrat"/>
            </a:endParaRPr>
          </a:p>
        </p:txBody>
      </p:sp>
      <p:sp>
        <p:nvSpPr>
          <p:cNvPr id="236" name="Google Shape;236;p43"/>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Arial"/>
              <a:ea typeface="Arial"/>
              <a:cs typeface="Arial"/>
              <a:sym typeface="Arial"/>
            </a:endParaRPr>
          </a:p>
        </p:txBody>
      </p:sp>
      <p:cxnSp>
        <p:nvCxnSpPr>
          <p:cNvPr id="237" name="Google Shape;237;p43"/>
          <p:cNvCxnSpPr/>
          <p:nvPr/>
        </p:nvCxnSpPr>
        <p:spPr>
          <a:xfrm flipH="1" rot="10800000">
            <a:off x="791034" y="1354333"/>
            <a:ext cx="7383600" cy="32400"/>
          </a:xfrm>
          <a:prstGeom prst="straightConnector1">
            <a:avLst/>
          </a:prstGeom>
          <a:noFill/>
          <a:ln cap="flat" cmpd="sng" w="19050">
            <a:solidFill>
              <a:srgbClr val="3475A6"/>
            </a:solidFill>
            <a:prstDash val="solid"/>
            <a:round/>
            <a:headEnd len="sm" w="sm" type="none"/>
            <a:tailEnd len="sm" w="sm" type="none"/>
          </a:ln>
        </p:spPr>
      </p:cxnSp>
      <p:sp>
        <p:nvSpPr>
          <p:cNvPr id="238" name="Google Shape;238;p43"/>
          <p:cNvSpPr txBox="1"/>
          <p:nvPr/>
        </p:nvSpPr>
        <p:spPr>
          <a:xfrm>
            <a:off x="1481975" y="1739298"/>
            <a:ext cx="6253800" cy="2845500"/>
          </a:xfrm>
          <a:prstGeom prst="rect">
            <a:avLst/>
          </a:prstGeom>
          <a:noFill/>
          <a:ln>
            <a:noFill/>
          </a:ln>
        </p:spPr>
        <p:txBody>
          <a:bodyPr anchorCtr="0" anchor="t" bIns="82275" lIns="82275" spcFirstLastPara="1" rIns="82275" wrap="square" tIns="82275">
            <a:noAutofit/>
          </a:bodyPr>
          <a:lstStyle/>
          <a:p>
            <a:pPr indent="-317500" lvl="0" marL="457200" marR="0" rtl="0" algn="l">
              <a:lnSpc>
                <a:spcPct val="115000"/>
              </a:lnSpc>
              <a:spcBef>
                <a:spcPts val="0"/>
              </a:spcBef>
              <a:spcAft>
                <a:spcPts val="0"/>
              </a:spcAft>
              <a:buClr>
                <a:schemeClr val="dk1"/>
              </a:buClr>
              <a:buSzPts val="1400"/>
              <a:buFont typeface="Montserrat"/>
              <a:buChar char="●"/>
            </a:pPr>
            <a:r>
              <a:rPr b="0" i="0" lang="en-GB" sz="1400" u="sng" cap="none" strike="noStrike">
                <a:solidFill>
                  <a:schemeClr val="hlink"/>
                </a:solidFill>
                <a:latin typeface="Montserrat"/>
                <a:ea typeface="Montserrat"/>
                <a:cs typeface="Montserrat"/>
                <a:sym typeface="Montserrat"/>
                <a:hlinkClick r:id="rId4"/>
              </a:rPr>
              <a:t>Real Python</a:t>
            </a:r>
            <a:r>
              <a:rPr b="0" i="0" lang="en-GB" sz="1400" u="none" cap="none" strike="noStrike">
                <a:solidFill>
                  <a:schemeClr val="dk1"/>
                </a:solidFill>
                <a:latin typeface="Montserrat"/>
                <a:ea typeface="Montserrat"/>
                <a:cs typeface="Montserrat"/>
                <a:sym typeface="Montserrat"/>
              </a:rPr>
              <a:t> - Memory Management in Python</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0" i="0" lang="en-GB" sz="1400" u="sng" cap="none" strike="noStrike">
                <a:solidFill>
                  <a:schemeClr val="hlink"/>
                </a:solidFill>
                <a:latin typeface="Montserrat"/>
                <a:ea typeface="Montserrat"/>
                <a:cs typeface="Montserrat"/>
                <a:sym typeface="Montserrat"/>
                <a:hlinkClick r:id="rId5"/>
              </a:rPr>
              <a:t>https://pythontutor.com</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0" i="0" lang="en-GB" sz="1400" u="sng" cap="none" strike="noStrike">
                <a:solidFill>
                  <a:schemeClr val="hlink"/>
                </a:solidFill>
                <a:latin typeface="Montserrat"/>
                <a:ea typeface="Montserrat"/>
                <a:cs typeface="Montserrat"/>
                <a:sym typeface="Montserrat"/>
                <a:hlinkClick r:id="rId6"/>
              </a:rPr>
              <a:t>GeeksforGeeks </a:t>
            </a:r>
            <a:r>
              <a:rPr b="0" i="0" lang="en-GB" sz="1400" u="none" cap="none" strike="noStrike">
                <a:solidFill>
                  <a:schemeClr val="dk1"/>
                </a:solidFill>
                <a:latin typeface="Montserrat"/>
                <a:ea typeface="Montserrat"/>
                <a:cs typeface="Montserrat"/>
                <a:sym typeface="Montserrat"/>
              </a:rPr>
              <a:t>- Memory Management in Python</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0" i="0" lang="en-GB" sz="1400" u="sng" cap="none" strike="noStrike">
                <a:solidFill>
                  <a:schemeClr val="hlink"/>
                </a:solidFill>
                <a:latin typeface="Montserrat"/>
                <a:ea typeface="Montserrat"/>
                <a:cs typeface="Montserrat"/>
                <a:sym typeface="Montserrat"/>
                <a:hlinkClick r:id="rId7"/>
              </a:rPr>
              <a:t>Stack Abuse</a:t>
            </a:r>
            <a:r>
              <a:rPr b="0" i="0" lang="en-GB" sz="1400" u="none" cap="none" strike="noStrike">
                <a:solidFill>
                  <a:schemeClr val="dk1"/>
                </a:solidFill>
                <a:latin typeface="Montserrat"/>
                <a:ea typeface="Montserrat"/>
                <a:cs typeface="Montserrat"/>
                <a:sym typeface="Montserrat"/>
              </a:rPr>
              <a:t> - Basics of Memory Management in Python</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0" i="0" lang="en-GB" sz="1400" u="sng" cap="none" strike="noStrike">
                <a:solidFill>
                  <a:schemeClr val="hlink"/>
                </a:solidFill>
                <a:latin typeface="Montserrat"/>
                <a:ea typeface="Montserrat"/>
                <a:cs typeface="Montserrat"/>
                <a:sym typeface="Montserrat"/>
                <a:hlinkClick r:id="rId8"/>
              </a:rPr>
              <a:t>Scout APM Blog</a:t>
            </a:r>
            <a:r>
              <a:rPr b="0" i="0" lang="en-GB" sz="1400" u="none" cap="none" strike="noStrike">
                <a:solidFill>
                  <a:schemeClr val="dk1"/>
                </a:solidFill>
                <a:latin typeface="Montserrat"/>
                <a:ea typeface="Montserrat"/>
                <a:cs typeface="Montserrat"/>
                <a:sym typeface="Montserrat"/>
              </a:rPr>
              <a:t> - Python Memory Management: The Essential Guide</a:t>
            </a:r>
            <a:endParaRPr b="0" i="0" sz="1400" u="none" cap="none" strike="noStrike">
              <a:solidFill>
                <a:schemeClr val="dk1"/>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0" lvl="0" marL="0" marR="0" rtl="0" algn="l">
              <a:lnSpc>
                <a:spcPct val="115000"/>
              </a:lnSpc>
              <a:spcBef>
                <a:spcPts val="1000"/>
              </a:spcBef>
              <a:spcAft>
                <a:spcPts val="0"/>
              </a:spcAft>
              <a:buClr>
                <a:srgbClr val="000000"/>
              </a:buClr>
              <a:buSzPts val="800"/>
              <a:buFont typeface="Arial"/>
              <a:buNone/>
            </a:pPr>
            <a:r>
              <a:t/>
            </a:r>
            <a:endParaRPr b="1" i="0" sz="800" u="sng" cap="none" strike="noStrike">
              <a:solidFill>
                <a:srgbClr val="BC922D"/>
              </a:solidFill>
              <a:latin typeface="Montserrat"/>
              <a:ea typeface="Montserrat"/>
              <a:cs typeface="Montserrat"/>
              <a:sym typeface="Montserrat"/>
            </a:endParaRPr>
          </a:p>
          <a:p>
            <a:pPr indent="0" lvl="0" marL="0" marR="0" rtl="0" algn="l">
              <a:lnSpc>
                <a:spcPct val="115000"/>
              </a:lnSpc>
              <a:spcBef>
                <a:spcPts val="0"/>
              </a:spcBef>
              <a:spcAft>
                <a:spcPts val="0"/>
              </a:spcAft>
              <a:buClr>
                <a:srgbClr val="000000"/>
              </a:buClr>
              <a:buSzPts val="800"/>
              <a:buFont typeface="Arial"/>
              <a:buNone/>
            </a:pPr>
            <a:r>
              <a:t/>
            </a:r>
            <a:endParaRPr b="0" i="0" sz="800" u="none" cap="none" strike="noStrike">
              <a:solidFill>
                <a:schemeClr val="dk1"/>
              </a:solidFill>
              <a:latin typeface="Montserrat"/>
              <a:ea typeface="Montserrat"/>
              <a:cs typeface="Montserrat"/>
              <a:sym typeface="Montserrat"/>
            </a:endParaRPr>
          </a:p>
        </p:txBody>
      </p:sp>
      <p:cxnSp>
        <p:nvCxnSpPr>
          <p:cNvPr id="239" name="Google Shape;239;p43"/>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240" name="Google Shape;240;p43"/>
          <p:cNvPicPr preferRelativeResize="0"/>
          <p:nvPr/>
        </p:nvPicPr>
        <p:blipFill rotWithShape="1">
          <a:blip r:embed="rId9">
            <a:alphaModFix/>
          </a:blip>
          <a:srcRect b="0" l="0" r="0" t="0"/>
          <a:stretch/>
        </p:blipFill>
        <p:spPr>
          <a:xfrm>
            <a:off x="8150567" y="4927133"/>
            <a:ext cx="890168" cy="17473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4" name="Shape 244"/>
        <p:cNvGrpSpPr/>
        <p:nvPr/>
      </p:nvGrpSpPr>
      <p:grpSpPr>
        <a:xfrm>
          <a:off x="0" y="0"/>
          <a:ext cx="0" cy="0"/>
          <a:chOff x="0" y="0"/>
          <a:chExt cx="0" cy="0"/>
        </a:xfrm>
      </p:grpSpPr>
      <p:pic>
        <p:nvPicPr>
          <p:cNvPr id="245" name="Google Shape;245;g2c39388ee04_3_0"/>
          <p:cNvPicPr preferRelativeResize="0"/>
          <p:nvPr/>
        </p:nvPicPr>
        <p:blipFill rotWithShape="1">
          <a:blip r:embed="rId3">
            <a:alphaModFix/>
          </a:blip>
          <a:srcRect b="0" l="0" r="0" t="0"/>
          <a:stretch/>
        </p:blipFill>
        <p:spPr>
          <a:xfrm>
            <a:off x="0" y="0"/>
            <a:ext cx="9144000" cy="5143505"/>
          </a:xfrm>
          <a:prstGeom prst="rect">
            <a:avLst/>
          </a:prstGeom>
          <a:noFill/>
          <a:ln>
            <a:noFill/>
          </a:ln>
        </p:spPr>
      </p:pic>
      <p:pic>
        <p:nvPicPr>
          <p:cNvPr id="246" name="Google Shape;246;g2c39388ee04_3_0"/>
          <p:cNvPicPr preferRelativeResize="0"/>
          <p:nvPr/>
        </p:nvPicPr>
        <p:blipFill rotWithShape="1">
          <a:blip r:embed="rId4">
            <a:alphaModFix/>
          </a:blip>
          <a:srcRect b="0" l="0" r="0" t="0"/>
          <a:stretch/>
        </p:blipFill>
        <p:spPr>
          <a:xfrm>
            <a:off x="8769" y="0"/>
            <a:ext cx="9126462" cy="5143499"/>
          </a:xfrm>
          <a:prstGeom prst="rect">
            <a:avLst/>
          </a:prstGeom>
          <a:noFill/>
          <a:ln>
            <a:noFill/>
          </a:ln>
        </p:spPr>
      </p:pic>
      <p:sp>
        <p:nvSpPr>
          <p:cNvPr id="247" name="Google Shape;247;g2c39388ee04_3_0"/>
          <p:cNvSpPr txBox="1"/>
          <p:nvPr/>
        </p:nvSpPr>
        <p:spPr>
          <a:xfrm>
            <a:off x="6045030" y="194625"/>
            <a:ext cx="4862400" cy="1038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3400"/>
              <a:buFont typeface="Arial"/>
              <a:buNone/>
            </a:pPr>
            <a:r>
              <a:rPr b="1" i="0" lang="en-GB" sz="3400" u="none" cap="none" strike="noStrike">
                <a:solidFill>
                  <a:srgbClr val="FFFFFF"/>
                </a:solidFill>
                <a:latin typeface="Poppins"/>
                <a:ea typeface="Poppins"/>
                <a:cs typeface="Poppins"/>
                <a:sym typeface="Poppins"/>
              </a:rPr>
              <a:t>Thank you </a:t>
            </a:r>
            <a:endParaRPr b="1" i="0" sz="3400" u="none" cap="none" strike="noStrike">
              <a:solidFill>
                <a:srgbClr val="FFFFFF"/>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3400"/>
              <a:buFont typeface="Arial"/>
              <a:buNone/>
            </a:pPr>
            <a:r>
              <a:rPr b="1" i="0" lang="en-GB" sz="3400" u="none" cap="none" strike="noStrike">
                <a:solidFill>
                  <a:srgbClr val="FFFFFF"/>
                </a:solidFill>
                <a:latin typeface="Poppins"/>
                <a:ea typeface="Poppins"/>
                <a:cs typeface="Poppins"/>
                <a:sym typeface="Poppins"/>
              </a:rPr>
              <a:t>for joining us</a:t>
            </a:r>
            <a:endParaRPr b="1" i="0" sz="3400" u="none" cap="none" strike="noStrike">
              <a:solidFill>
                <a:srgbClr val="FFFFFF"/>
              </a:solidFill>
              <a:latin typeface="Poppins"/>
              <a:ea typeface="Poppins"/>
              <a:cs typeface="Poppins"/>
              <a:sym typeface="Poppins"/>
            </a:endParaRPr>
          </a:p>
        </p:txBody>
      </p:sp>
      <p:sp>
        <p:nvSpPr>
          <p:cNvPr id="248" name="Google Shape;248;g2c39388ee04_3_0"/>
          <p:cNvSpPr txBox="1"/>
          <p:nvPr/>
        </p:nvSpPr>
        <p:spPr>
          <a:xfrm>
            <a:off x="3998775" y="1745750"/>
            <a:ext cx="5256000" cy="1908600"/>
          </a:xfrm>
          <a:prstGeom prst="rect">
            <a:avLst/>
          </a:prstGeom>
          <a:noFill/>
          <a:ln>
            <a:noFill/>
          </a:ln>
        </p:spPr>
        <p:txBody>
          <a:bodyPr anchorCtr="0" anchor="t" bIns="91425" lIns="91425" spcFirstLastPara="1" rIns="91425" wrap="square" tIns="91425">
            <a:spAutoFit/>
          </a:bodyPr>
          <a:lstStyle/>
          <a:p>
            <a:pPr indent="-336550" lvl="0" marL="457200" marR="0" rtl="0" algn="l">
              <a:lnSpc>
                <a:spcPct val="115000"/>
              </a:lnSpc>
              <a:spcBef>
                <a:spcPts val="120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Take regular breaks</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Stay hydrated</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Avoid prolonged screen time</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Practice good posture</a:t>
            </a:r>
            <a:endParaRPr b="0" i="0" sz="2000" u="none" cap="none" strike="noStrike">
              <a:solidFill>
                <a:srgbClr val="C4A542"/>
              </a:solidFill>
              <a:latin typeface="Poppins Medium"/>
              <a:ea typeface="Poppins Medium"/>
              <a:cs typeface="Poppins Medium"/>
              <a:sym typeface="Poppins Medium"/>
            </a:endParaRPr>
          </a:p>
          <a:p>
            <a:pPr indent="-336550" lvl="0" marL="457200" marR="0" rtl="0" algn="l">
              <a:lnSpc>
                <a:spcPct val="115000"/>
              </a:lnSpc>
              <a:spcBef>
                <a:spcPts val="0"/>
              </a:spcBef>
              <a:spcAft>
                <a:spcPts val="0"/>
              </a:spcAft>
              <a:buClr>
                <a:srgbClr val="C4A542"/>
              </a:buClr>
              <a:buSzPts val="1700"/>
              <a:buFont typeface="Poppins Medium"/>
              <a:buAutoNum type="arabicPeriod"/>
            </a:pPr>
            <a:r>
              <a:rPr b="0" i="0" lang="en-GB" sz="2000" u="none" cap="none" strike="noStrike">
                <a:solidFill>
                  <a:srgbClr val="C4A542"/>
                </a:solidFill>
                <a:latin typeface="Poppins Medium"/>
                <a:ea typeface="Poppins Medium"/>
                <a:cs typeface="Poppins Medium"/>
                <a:sym typeface="Poppins Medium"/>
              </a:rPr>
              <a:t>Get regular exercise</a:t>
            </a:r>
            <a:endParaRPr b="0" i="0" sz="2000" u="none" cap="none" strike="noStrike">
              <a:solidFill>
                <a:srgbClr val="C4A542"/>
              </a:solidFill>
              <a:latin typeface="Poppins Medium"/>
              <a:ea typeface="Poppins Medium"/>
              <a:cs typeface="Poppins Medium"/>
              <a:sym typeface="Poppins Medium"/>
            </a:endParaRPr>
          </a:p>
        </p:txBody>
      </p:sp>
      <p:pic>
        <p:nvPicPr>
          <p:cNvPr id="249" name="Google Shape;249;g2c39388ee04_3_0"/>
          <p:cNvPicPr preferRelativeResize="0"/>
          <p:nvPr/>
        </p:nvPicPr>
        <p:blipFill rotWithShape="1">
          <a:blip r:embed="rId5">
            <a:alphaModFix/>
          </a:blip>
          <a:srcRect b="0" l="0" r="0" t="0"/>
          <a:stretch/>
        </p:blipFill>
        <p:spPr>
          <a:xfrm>
            <a:off x="2994075" y="326275"/>
            <a:ext cx="2176748" cy="427250"/>
          </a:xfrm>
          <a:prstGeom prst="rect">
            <a:avLst/>
          </a:prstGeom>
          <a:noFill/>
          <a:ln>
            <a:noFill/>
          </a:ln>
        </p:spPr>
      </p:pic>
      <p:sp>
        <p:nvSpPr>
          <p:cNvPr id="250" name="Google Shape;250;g2c39388ee04_3_0"/>
          <p:cNvSpPr txBox="1"/>
          <p:nvPr/>
        </p:nvSpPr>
        <p:spPr>
          <a:xfrm>
            <a:off x="3808475" y="3869750"/>
            <a:ext cx="4435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1" lang="en-GB" sz="1600" u="none" cap="none" strike="noStrike">
                <a:solidFill>
                  <a:schemeClr val="lt1"/>
                </a:solidFill>
                <a:latin typeface="Spectral"/>
                <a:ea typeface="Spectral"/>
                <a:cs typeface="Spectral"/>
                <a:sym typeface="Spectral"/>
              </a:rPr>
              <a:t>“With great power comes great responsibility”</a:t>
            </a:r>
            <a:endParaRPr b="1" i="1" sz="1600" u="none" cap="none" strike="noStrike">
              <a:solidFill>
                <a:schemeClr val="lt1"/>
              </a:solidFill>
              <a:latin typeface="Spectral"/>
              <a:ea typeface="Spectral"/>
              <a:cs typeface="Spectral"/>
              <a:sym typeface="Spectral"/>
            </a:endParaRPr>
          </a:p>
        </p:txBody>
      </p:sp>
      <p:cxnSp>
        <p:nvCxnSpPr>
          <p:cNvPr id="251" name="Google Shape;251;g2c39388ee04_3_0"/>
          <p:cNvCxnSpPr/>
          <p:nvPr/>
        </p:nvCxnSpPr>
        <p:spPr>
          <a:xfrm>
            <a:off x="3603775" y="4277925"/>
            <a:ext cx="4435800" cy="8100"/>
          </a:xfrm>
          <a:prstGeom prst="straightConnector1">
            <a:avLst/>
          </a:prstGeom>
          <a:noFill/>
          <a:ln cap="flat" cmpd="sng" w="9525">
            <a:solidFill>
              <a:srgbClr val="C4A542"/>
            </a:solidFill>
            <a:prstDash val="solid"/>
            <a:round/>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5" name="Shape 255"/>
        <p:cNvGrpSpPr/>
        <p:nvPr/>
      </p:nvGrpSpPr>
      <p:grpSpPr>
        <a:xfrm>
          <a:off x="0" y="0"/>
          <a:ext cx="0" cy="0"/>
          <a:chOff x="0" y="0"/>
          <a:chExt cx="0" cy="0"/>
        </a:xfrm>
      </p:grpSpPr>
      <p:pic>
        <p:nvPicPr>
          <p:cNvPr id="256" name="Google Shape;256;p46"/>
          <p:cNvPicPr preferRelativeResize="0"/>
          <p:nvPr/>
        </p:nvPicPr>
        <p:blipFill rotWithShape="1">
          <a:blip r:embed="rId4">
            <a:alphaModFix/>
          </a:blip>
          <a:srcRect b="0" l="0" r="0" t="0"/>
          <a:stretch/>
        </p:blipFill>
        <p:spPr>
          <a:xfrm>
            <a:off x="0" y="-12"/>
            <a:ext cx="9144000" cy="5143516"/>
          </a:xfrm>
          <a:prstGeom prst="rect">
            <a:avLst/>
          </a:prstGeom>
          <a:noFill/>
          <a:ln>
            <a:noFill/>
          </a:ln>
        </p:spPr>
      </p:pic>
      <p:sp>
        <p:nvSpPr>
          <p:cNvPr id="257" name="Google Shape;257;p46"/>
          <p:cNvSpPr txBox="1"/>
          <p:nvPr/>
        </p:nvSpPr>
        <p:spPr>
          <a:xfrm>
            <a:off x="740650" y="1313213"/>
            <a:ext cx="7481100" cy="830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FFFFFF"/>
                </a:solidFill>
                <a:latin typeface="Montserrat"/>
                <a:ea typeface="Montserrat"/>
                <a:cs typeface="Montserrat"/>
                <a:sym typeface="Montserrat"/>
              </a:rPr>
              <a:t>Questions and Answers</a:t>
            </a:r>
            <a:endParaRPr b="1" i="0" sz="3000" u="none" cap="none" strike="noStrike">
              <a:solidFill>
                <a:srgbClr val="FFFFFF"/>
              </a:solidFill>
              <a:latin typeface="Montserrat"/>
              <a:ea typeface="Montserrat"/>
              <a:cs typeface="Montserrat"/>
              <a:sym typeface="Montserrat"/>
            </a:endParaRPr>
          </a:p>
        </p:txBody>
      </p:sp>
      <p:sp>
        <p:nvSpPr>
          <p:cNvPr id="258" name="Google Shape;258;p46"/>
          <p:cNvSpPr txBox="1"/>
          <p:nvPr/>
        </p:nvSpPr>
        <p:spPr>
          <a:xfrm>
            <a:off x="1827100" y="2194350"/>
            <a:ext cx="5308200" cy="3774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00"/>
              <a:buFont typeface="Arial"/>
              <a:buNone/>
            </a:pPr>
            <a:r>
              <a:rPr b="0" i="0" lang="en-GB" sz="1500" u="none" cap="none" strike="noStrike">
                <a:solidFill>
                  <a:schemeClr val="lt1"/>
                </a:solidFill>
                <a:latin typeface="Montserrat SemiBold"/>
                <a:ea typeface="Montserrat SemiBold"/>
                <a:cs typeface="Montserrat SemiBold"/>
                <a:sym typeface="Montserrat SemiBold"/>
              </a:rPr>
              <a:t>Questions around </a:t>
            </a:r>
            <a:r>
              <a:rPr lang="en-GB" sz="1500">
                <a:solidFill>
                  <a:schemeClr val="lt1"/>
                </a:solidFill>
                <a:latin typeface="Montserrat SemiBold"/>
                <a:ea typeface="Montserrat SemiBold"/>
                <a:cs typeface="Montserrat SemiBold"/>
                <a:sym typeface="Montserrat SemiBold"/>
              </a:rPr>
              <a:t>Stack and the Heap</a:t>
            </a:r>
            <a:endParaRPr b="0" i="0" sz="1500" u="none" cap="none" strike="noStrike">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g2c39388ee04_0_84"/>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117" name="Google Shape;117;g2c39388ee04_0_84"/>
          <p:cNvSpPr txBox="1"/>
          <p:nvPr/>
        </p:nvSpPr>
        <p:spPr>
          <a:xfrm>
            <a:off x="839925" y="518175"/>
            <a:ext cx="64737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a:t>
            </a:r>
            <a:endParaRPr b="1"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118" name="Google Shape;118;g2c39388ee04_0_84"/>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119" name="Google Shape;119;g2c39388ee04_0_84"/>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120" name="Google Shape;120;g2c39388ee04_0_84"/>
          <p:cNvSpPr txBox="1"/>
          <p:nvPr/>
        </p:nvSpPr>
        <p:spPr>
          <a:xfrm>
            <a:off x="746993" y="1013242"/>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The use of disrespectful language is prohibited in the questions, this is a supportive, learning environment for all - please engage accordingly. </a:t>
            </a:r>
            <a:r>
              <a:rPr b="1" lang="en-GB" sz="1500">
                <a:latin typeface="Montserrat"/>
                <a:ea typeface="Montserrat"/>
                <a:cs typeface="Montserrat"/>
                <a:sym typeface="Montserrat"/>
              </a:rPr>
              <a:t>(FBV: Mutual Respect.)</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No question is daft or silly - </a:t>
            </a:r>
            <a:r>
              <a:rPr b="1" lang="en-GB" sz="1500">
                <a:latin typeface="Montserrat"/>
                <a:ea typeface="Montserrat"/>
                <a:cs typeface="Montserrat"/>
                <a:sym typeface="Montserrat"/>
              </a:rPr>
              <a:t>ask them! </a:t>
            </a: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solidFill>
                  <a:schemeClr val="dk1"/>
                </a:solidFill>
                <a:latin typeface="Montserrat"/>
                <a:ea typeface="Montserrat"/>
                <a:cs typeface="Montserrat"/>
                <a:sym typeface="Montserrat"/>
              </a:rPr>
              <a:t>There are </a:t>
            </a:r>
            <a:r>
              <a:rPr b="1" lang="en-GB" sz="1500">
                <a:solidFill>
                  <a:schemeClr val="dk1"/>
                </a:solidFill>
                <a:latin typeface="Montserrat"/>
                <a:ea typeface="Montserrat"/>
                <a:cs typeface="Montserrat"/>
                <a:sym typeface="Montserrat"/>
              </a:rPr>
              <a:t>Q&amp;A sessions</a:t>
            </a:r>
            <a:r>
              <a:rPr lang="en-GB" sz="1500">
                <a:solidFill>
                  <a:schemeClr val="dk1"/>
                </a:solidFill>
                <a:latin typeface="Montserrat"/>
                <a:ea typeface="Montserrat"/>
                <a:cs typeface="Montserrat"/>
                <a:sym typeface="Montserrat"/>
              </a:rPr>
              <a:t> midway and at the end of the session, should you wish to ask any follow-up questions. Moderators are going to be answering questions as the session progresses as well.</a:t>
            </a:r>
            <a:endParaRPr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If you have any questions outside of this lecture, or that are not answered during this lecture, please do submit these for upcoming Open Classes. You can submit these questions here: </a:t>
            </a:r>
            <a:endParaRPr sz="1500">
              <a:latin typeface="Montserrat"/>
              <a:ea typeface="Montserrat"/>
              <a:cs typeface="Montserrat"/>
              <a:sym typeface="Montserrat"/>
            </a:endParaRPr>
          </a:p>
          <a:p>
            <a:pPr indent="0" lvl="0" marL="457200" rtl="0" algn="l">
              <a:lnSpc>
                <a:spcPct val="150000"/>
              </a:lnSpc>
              <a:spcBef>
                <a:spcPts val="0"/>
              </a:spcBef>
              <a:spcAft>
                <a:spcPts val="0"/>
              </a:spcAft>
              <a:buNone/>
            </a:pPr>
            <a:r>
              <a:rPr b="1" lang="en-GB" sz="1500" u="sng">
                <a:solidFill>
                  <a:schemeClr val="hlink"/>
                </a:solidFill>
                <a:latin typeface="Montserrat"/>
                <a:ea typeface="Montserrat"/>
                <a:cs typeface="Montserrat"/>
                <a:sym typeface="Montserrat"/>
                <a:hlinkClick r:id="rId4"/>
              </a:rPr>
              <a:t>SE Open Class Questions</a:t>
            </a:r>
            <a:r>
              <a:rPr b="1" lang="en-GB" sz="1300">
                <a:solidFill>
                  <a:schemeClr val="dk1"/>
                </a:solidFill>
                <a:latin typeface="Montserrat"/>
                <a:ea typeface="Montserrat"/>
                <a:cs typeface="Montserrat"/>
                <a:sym typeface="Montserrat"/>
              </a:rPr>
              <a:t> </a:t>
            </a:r>
            <a:r>
              <a:rPr b="1" lang="en-GB" sz="1500">
                <a:solidFill>
                  <a:schemeClr val="dk1"/>
                </a:solidFill>
                <a:latin typeface="Montserrat"/>
                <a:ea typeface="Montserrat"/>
                <a:cs typeface="Montserrat"/>
                <a:sym typeface="Montserrat"/>
              </a:rPr>
              <a:t>or</a:t>
            </a:r>
            <a:r>
              <a:rPr b="1" lang="en-GB" sz="1300">
                <a:solidFill>
                  <a:schemeClr val="dk1"/>
                </a:solidFill>
                <a:latin typeface="Montserrat"/>
                <a:ea typeface="Montserrat"/>
                <a:cs typeface="Montserrat"/>
                <a:sym typeface="Montserrat"/>
              </a:rPr>
              <a:t> </a:t>
            </a:r>
            <a:r>
              <a:rPr b="1" lang="en-GB" sz="1500" u="sng">
                <a:solidFill>
                  <a:schemeClr val="accent5"/>
                </a:solidFill>
                <a:latin typeface="Montserrat"/>
                <a:ea typeface="Montserrat"/>
                <a:cs typeface="Montserrat"/>
                <a:sym typeface="Montserrat"/>
                <a:hlinkClick r:id="rId5">
                  <a:extLst>
                    <a:ext uri="{A12FA001-AC4F-418D-AE19-62706E023703}">
                      <ahyp:hlinkClr val="tx"/>
                    </a:ext>
                  </a:extLst>
                </a:hlinkClick>
              </a:rPr>
              <a:t>DS Open Class Questions</a:t>
            </a:r>
            <a:endParaRPr b="1" i="0" sz="1300" u="none" cap="none" strike="noStrike">
              <a:solidFill>
                <a:schemeClr val="dk1"/>
              </a:solidFill>
              <a:latin typeface="Montserrat"/>
              <a:ea typeface="Montserrat"/>
              <a:cs typeface="Montserrat"/>
              <a:sym typeface="Montserrat"/>
            </a:endParaRPr>
          </a:p>
        </p:txBody>
      </p:sp>
      <p:pic>
        <p:nvPicPr>
          <p:cNvPr id="121" name="Google Shape;121;g2c39388ee04_0_84"/>
          <p:cNvPicPr preferRelativeResize="0"/>
          <p:nvPr/>
        </p:nvPicPr>
        <p:blipFill rotWithShape="1">
          <a:blip r:embed="rId6">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g2c39388ee04_0_93"/>
          <p:cNvPicPr preferRelativeResize="0"/>
          <p:nvPr/>
        </p:nvPicPr>
        <p:blipFill rotWithShape="1">
          <a:blip r:embed="rId3">
            <a:alphaModFix/>
          </a:blip>
          <a:srcRect b="0" l="0" r="0" t="0"/>
          <a:stretch/>
        </p:blipFill>
        <p:spPr>
          <a:xfrm>
            <a:off x="-6818" y="0"/>
            <a:ext cx="9150816" cy="5143500"/>
          </a:xfrm>
          <a:prstGeom prst="rect">
            <a:avLst/>
          </a:prstGeom>
          <a:noFill/>
          <a:ln>
            <a:noFill/>
          </a:ln>
        </p:spPr>
      </p:pic>
      <p:sp>
        <p:nvSpPr>
          <p:cNvPr id="127" name="Google Shape;127;g2c39388ee04_0_93"/>
          <p:cNvSpPr txBox="1"/>
          <p:nvPr/>
        </p:nvSpPr>
        <p:spPr>
          <a:xfrm>
            <a:off x="839925" y="518175"/>
            <a:ext cx="7383600" cy="462900"/>
          </a:xfrm>
          <a:prstGeom prst="rect">
            <a:avLst/>
          </a:prstGeom>
          <a:noFill/>
          <a:ln>
            <a:noFill/>
          </a:ln>
        </p:spPr>
        <p:txBody>
          <a:bodyPr anchorCtr="0" anchor="t" bIns="82275" lIns="82275" spcFirstLastPara="1" rIns="82275" wrap="square" tIns="82275">
            <a:noAutofit/>
          </a:bodyPr>
          <a:lstStyle/>
          <a:p>
            <a:pPr indent="0" lvl="0" marL="0" rtl="0" algn="l">
              <a:spcBef>
                <a:spcPts val="0"/>
              </a:spcBef>
              <a:spcAft>
                <a:spcPts val="0"/>
              </a:spcAft>
              <a:buClr>
                <a:schemeClr val="dk1"/>
              </a:buClr>
              <a:buSzPts val="1100"/>
              <a:buFont typeface="Arial"/>
              <a:buNone/>
            </a:pPr>
            <a:r>
              <a:rPr b="1" lang="en-GB" sz="2000">
                <a:solidFill>
                  <a:srgbClr val="3475A6"/>
                </a:solidFill>
                <a:latin typeface="Montserrat"/>
                <a:ea typeface="Montserrat"/>
                <a:cs typeface="Montserrat"/>
                <a:sym typeface="Montserrat"/>
              </a:rPr>
              <a:t>Foundational Sessions Housekeeping </a:t>
            </a:r>
            <a:r>
              <a:rPr lang="en-GB" sz="2000">
                <a:solidFill>
                  <a:srgbClr val="3475A6"/>
                </a:solidFill>
                <a:latin typeface="Montserrat"/>
                <a:ea typeface="Montserrat"/>
                <a:cs typeface="Montserrat"/>
                <a:sym typeface="Montserrat"/>
              </a:rPr>
              <a:t>cont. </a:t>
            </a:r>
            <a:endParaRPr sz="2000">
              <a:solidFill>
                <a:srgbClr val="3475A6"/>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1800">
              <a:solidFill>
                <a:srgbClr val="3475A6"/>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1800">
              <a:solidFill>
                <a:srgbClr val="3475A6"/>
              </a:solidFill>
              <a:latin typeface="Montserrat"/>
              <a:ea typeface="Montserrat"/>
              <a:cs typeface="Montserrat"/>
              <a:sym typeface="Montserrat"/>
            </a:endParaRPr>
          </a:p>
        </p:txBody>
      </p:sp>
      <p:sp>
        <p:nvSpPr>
          <p:cNvPr id="128" name="Google Shape;128;g2c39388ee04_0_93"/>
          <p:cNvSpPr/>
          <p:nvPr/>
        </p:nvSpPr>
        <p:spPr>
          <a:xfrm rot="5400000">
            <a:off x="4384498" y="-4384501"/>
            <a:ext cx="375000" cy="9144000"/>
          </a:xfrm>
          <a:prstGeom prst="rect">
            <a:avLst/>
          </a:prstGeom>
          <a:solidFill>
            <a:srgbClr val="57CEA0"/>
          </a:solidFill>
          <a:ln>
            <a:noFill/>
          </a:ln>
        </p:spPr>
        <p:txBody>
          <a:bodyPr anchorCtr="0" anchor="ctr" bIns="82275" lIns="82275" spcFirstLastPara="1" rIns="82275" wrap="square" tIns="82275">
            <a:noAutofit/>
          </a:bodyPr>
          <a:lstStyle/>
          <a:p>
            <a:pPr indent="0" lvl="0" marL="0" marR="0" rtl="0" algn="l">
              <a:lnSpc>
                <a:spcPct val="100000"/>
              </a:lnSpc>
              <a:spcBef>
                <a:spcPts val="0"/>
              </a:spcBef>
              <a:spcAft>
                <a:spcPts val="0"/>
              </a:spcAft>
              <a:buNone/>
            </a:pPr>
            <a:r>
              <a:t/>
            </a:r>
            <a:endParaRPr b="0" i="0" sz="1300" u="none" cap="none" strike="noStrike">
              <a:solidFill>
                <a:srgbClr val="000000"/>
              </a:solidFill>
              <a:latin typeface="Arial"/>
              <a:ea typeface="Arial"/>
              <a:cs typeface="Arial"/>
              <a:sym typeface="Arial"/>
            </a:endParaRPr>
          </a:p>
        </p:txBody>
      </p:sp>
      <p:cxnSp>
        <p:nvCxnSpPr>
          <p:cNvPr id="129" name="Google Shape;129;g2c39388ee04_0_93"/>
          <p:cNvCxnSpPr/>
          <p:nvPr/>
        </p:nvCxnSpPr>
        <p:spPr>
          <a:xfrm flipH="1" rot="10800000">
            <a:off x="839921" y="980858"/>
            <a:ext cx="7383600" cy="32400"/>
          </a:xfrm>
          <a:prstGeom prst="straightConnector1">
            <a:avLst/>
          </a:prstGeom>
          <a:noFill/>
          <a:ln cap="flat" cmpd="sng" w="19050">
            <a:solidFill>
              <a:srgbClr val="3475A6"/>
            </a:solidFill>
            <a:prstDash val="solid"/>
            <a:round/>
            <a:headEnd len="sm" w="sm" type="none"/>
            <a:tailEnd len="sm" w="sm" type="none"/>
          </a:ln>
        </p:spPr>
      </p:cxnSp>
      <p:sp>
        <p:nvSpPr>
          <p:cNvPr id="130" name="Google Shape;130;g2c39388ee04_0_93"/>
          <p:cNvSpPr txBox="1"/>
          <p:nvPr/>
        </p:nvSpPr>
        <p:spPr>
          <a:xfrm>
            <a:off x="921218" y="1645530"/>
            <a:ext cx="7650000" cy="2573100"/>
          </a:xfrm>
          <a:prstGeom prst="rect">
            <a:avLst/>
          </a:prstGeom>
          <a:noFill/>
          <a:ln>
            <a:noFill/>
          </a:ln>
        </p:spPr>
        <p:txBody>
          <a:bodyPr anchorCtr="0" anchor="t" bIns="82275" lIns="82275" spcFirstLastPara="1" rIns="82275" wrap="square" tIns="82275">
            <a:noAutofit/>
          </a:bodyPr>
          <a:lstStyle/>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For all </a:t>
            </a:r>
            <a:r>
              <a:rPr b="1" lang="en-GB" sz="1500">
                <a:latin typeface="Montserrat"/>
                <a:ea typeface="Montserrat"/>
                <a:cs typeface="Montserrat"/>
                <a:sym typeface="Montserrat"/>
              </a:rPr>
              <a:t>non-academic questions</a:t>
            </a:r>
            <a:r>
              <a:rPr lang="en-GB" sz="1500">
                <a:latin typeface="Montserrat"/>
                <a:ea typeface="Montserrat"/>
                <a:cs typeface="Montserrat"/>
                <a:sym typeface="Montserrat"/>
              </a:rPr>
              <a:t>, please submit a query: </a:t>
            </a:r>
            <a:r>
              <a:rPr b="1" lang="en-GB" sz="1500" u="sng">
                <a:solidFill>
                  <a:schemeClr val="hlink"/>
                </a:solidFill>
                <a:latin typeface="Montserrat"/>
                <a:ea typeface="Montserrat"/>
                <a:cs typeface="Montserrat"/>
                <a:sym typeface="Montserrat"/>
                <a:hlinkClick r:id="rId4"/>
              </a:rPr>
              <a:t>www.hyperiondev.com/support</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Report a </a:t>
            </a:r>
            <a:r>
              <a:rPr b="1" lang="en-GB" sz="1500">
                <a:latin typeface="Montserrat"/>
                <a:ea typeface="Montserrat"/>
                <a:cs typeface="Montserrat"/>
                <a:sym typeface="Montserrat"/>
              </a:rPr>
              <a:t>safeguarding</a:t>
            </a:r>
            <a:r>
              <a:rPr lang="en-GB" sz="1500">
                <a:latin typeface="Montserrat"/>
                <a:ea typeface="Montserrat"/>
                <a:cs typeface="Montserrat"/>
                <a:sym typeface="Montserrat"/>
              </a:rPr>
              <a:t> incident: </a:t>
            </a:r>
            <a:r>
              <a:rPr b="1" lang="en-GB" sz="1500" u="sng">
                <a:solidFill>
                  <a:schemeClr val="hlink"/>
                </a:solidFill>
                <a:latin typeface="Montserrat"/>
                <a:ea typeface="Montserrat"/>
                <a:cs typeface="Montserrat"/>
                <a:sym typeface="Montserrat"/>
                <a:hlinkClick r:id="rId5"/>
              </a:rPr>
              <a:t>www.hyperiondev.com/safeguardreporting</a:t>
            </a:r>
            <a:br>
              <a:rPr b="1" lang="en-GB" sz="1500">
                <a:latin typeface="Montserrat"/>
                <a:ea typeface="Montserrat"/>
                <a:cs typeface="Montserrat"/>
                <a:sym typeface="Montserrat"/>
              </a:rPr>
            </a:br>
            <a:endParaRPr b="1" sz="1500">
              <a:latin typeface="Montserrat"/>
              <a:ea typeface="Montserrat"/>
              <a:cs typeface="Montserrat"/>
              <a:sym typeface="Montserrat"/>
            </a:endParaRPr>
          </a:p>
          <a:p>
            <a:pPr indent="-323850" lvl="0" marL="457200" rtl="0" algn="l">
              <a:lnSpc>
                <a:spcPct val="150000"/>
              </a:lnSpc>
              <a:spcBef>
                <a:spcPts val="0"/>
              </a:spcBef>
              <a:spcAft>
                <a:spcPts val="0"/>
              </a:spcAft>
              <a:buSzPts val="1500"/>
              <a:buFont typeface="Montserrat"/>
              <a:buChar char="●"/>
            </a:pPr>
            <a:r>
              <a:rPr lang="en-GB" sz="1500">
                <a:latin typeface="Montserrat"/>
                <a:ea typeface="Montserrat"/>
                <a:cs typeface="Montserrat"/>
                <a:sym typeface="Montserrat"/>
              </a:rPr>
              <a:t>We would love your </a:t>
            </a:r>
            <a:r>
              <a:rPr b="1" lang="en-GB" sz="1500">
                <a:latin typeface="Montserrat"/>
                <a:ea typeface="Montserrat"/>
                <a:cs typeface="Montserrat"/>
                <a:sym typeface="Montserrat"/>
              </a:rPr>
              <a:t>feedback</a:t>
            </a:r>
            <a:r>
              <a:rPr lang="en-GB" sz="1500">
                <a:latin typeface="Montserrat"/>
                <a:ea typeface="Montserrat"/>
                <a:cs typeface="Montserrat"/>
                <a:sym typeface="Montserrat"/>
              </a:rPr>
              <a:t> on lectures: </a:t>
            </a:r>
            <a:r>
              <a:rPr b="1" lang="en-GB" sz="1500" u="sng">
                <a:solidFill>
                  <a:schemeClr val="hlink"/>
                </a:solidFill>
                <a:latin typeface="Montserrat"/>
                <a:ea typeface="Montserrat"/>
                <a:cs typeface="Montserrat"/>
                <a:sym typeface="Montserrat"/>
                <a:hlinkClick r:id="rId6"/>
                <a:extLst>
                  <a:ext uri="http://customooxmlschemas.google.com/">
                    <go:slidesCustomData xmlns:go="http://customooxmlschemas.google.com/" textRoundtripDataId="0"/>
                  </a:ext>
                </a:extLst>
              </a:rPr>
              <a:t>Feedback on Lectures</a:t>
            </a:r>
            <a:endParaRPr b="1" i="0" sz="1300" u="none" cap="none" strike="noStrike">
              <a:solidFill>
                <a:schemeClr val="dk1"/>
              </a:solidFill>
              <a:latin typeface="Montserrat"/>
              <a:ea typeface="Montserrat"/>
              <a:cs typeface="Montserrat"/>
              <a:sym typeface="Montserrat"/>
            </a:endParaRPr>
          </a:p>
        </p:txBody>
      </p:sp>
      <p:cxnSp>
        <p:nvCxnSpPr>
          <p:cNvPr id="131" name="Google Shape;131;g2c39388ee04_0_93"/>
          <p:cNvCxnSpPr/>
          <p:nvPr/>
        </p:nvCxnSpPr>
        <p:spPr>
          <a:xfrm flipH="1" rot="10800000">
            <a:off x="682875" y="4757670"/>
            <a:ext cx="7599900" cy="10800"/>
          </a:xfrm>
          <a:prstGeom prst="straightConnector1">
            <a:avLst/>
          </a:prstGeom>
          <a:noFill/>
          <a:ln cap="flat" cmpd="sng" w="9525">
            <a:solidFill>
              <a:srgbClr val="CCCCCC"/>
            </a:solidFill>
            <a:prstDash val="solid"/>
            <a:round/>
            <a:headEnd len="sm" w="sm" type="none"/>
            <a:tailEnd len="sm" w="sm" type="none"/>
          </a:ln>
        </p:spPr>
      </p:cxnSp>
      <p:pic>
        <p:nvPicPr>
          <p:cNvPr id="132" name="Google Shape;132;g2c39388ee04_0_93"/>
          <p:cNvPicPr preferRelativeResize="0"/>
          <p:nvPr/>
        </p:nvPicPr>
        <p:blipFill rotWithShape="1">
          <a:blip r:embed="rId7">
            <a:alphaModFix/>
          </a:blip>
          <a:srcRect b="0" l="0" r="0" t="0"/>
          <a:stretch/>
        </p:blipFill>
        <p:spPr>
          <a:xfrm>
            <a:off x="8150567" y="4850933"/>
            <a:ext cx="890168" cy="1747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g2c39388ee04_0_103"/>
          <p:cNvPicPr preferRelativeResize="0"/>
          <p:nvPr/>
        </p:nvPicPr>
        <p:blipFill rotWithShape="1">
          <a:blip r:embed="rId3">
            <a:alphaModFix/>
          </a:blip>
          <a:srcRect b="-24192" l="-1700" r="1699" t="62820"/>
          <a:stretch/>
        </p:blipFill>
        <p:spPr>
          <a:xfrm>
            <a:off x="-160222" y="-1"/>
            <a:ext cx="9304222" cy="3335613"/>
          </a:xfrm>
          <a:prstGeom prst="rect">
            <a:avLst/>
          </a:prstGeom>
          <a:noFill/>
          <a:ln>
            <a:noFill/>
          </a:ln>
        </p:spPr>
      </p:pic>
      <p:pic>
        <p:nvPicPr>
          <p:cNvPr descr="URL-WHITE.png" id="138" name="Google Shape;138;g2c39388ee04_0_103">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139" name="Google Shape;139;g2c39388ee04_0_103"/>
          <p:cNvSpPr txBox="1"/>
          <p:nvPr/>
        </p:nvSpPr>
        <p:spPr>
          <a:xfrm>
            <a:off x="1307688" y="2138450"/>
            <a:ext cx="6528600" cy="2177700"/>
          </a:xfrm>
          <a:prstGeom prst="rect">
            <a:avLst/>
          </a:prstGeom>
          <a:noFill/>
          <a:ln>
            <a:noFill/>
          </a:ln>
        </p:spPr>
        <p:txBody>
          <a:bodyPr anchorCtr="0" anchor="t" bIns="82275" lIns="82275" spcFirstLastPara="1" rIns="82275" wrap="square" tIns="82275">
            <a:noAutofit/>
          </a:bodyPr>
          <a:lstStyle/>
          <a:p>
            <a:pPr indent="0" lvl="0" marL="0" marR="0" rtl="0" algn="ctr">
              <a:lnSpc>
                <a:spcPct val="115000"/>
              </a:lnSpc>
              <a:spcBef>
                <a:spcPts val="0"/>
              </a:spcBef>
              <a:spcAft>
                <a:spcPts val="0"/>
              </a:spcAft>
              <a:buNone/>
            </a:pPr>
            <a:r>
              <a:t/>
            </a:r>
            <a:endParaRPr b="0" i="0" sz="1800" u="none" cap="none" strike="noStrike">
              <a:solidFill>
                <a:srgbClr val="FFFFFF"/>
              </a:solidFill>
              <a:latin typeface="Montserrat Light"/>
              <a:ea typeface="Montserrat Light"/>
              <a:cs typeface="Montserrat Light"/>
              <a:sym typeface="Montserrat Light"/>
            </a:endParaRPr>
          </a:p>
          <a:p>
            <a:pPr indent="0" lvl="0" marL="0" marR="0" rtl="0" algn="ctr">
              <a:lnSpc>
                <a:spcPct val="115000"/>
              </a:lnSpc>
              <a:spcBef>
                <a:spcPts val="0"/>
              </a:spcBef>
              <a:spcAft>
                <a:spcPts val="0"/>
              </a:spcAft>
              <a:buNone/>
            </a:pPr>
            <a:r>
              <a:rPr b="1" lang="en-GB" sz="1800">
                <a:latin typeface="Montserrat"/>
                <a:ea typeface="Montserrat"/>
                <a:cs typeface="Montserrat"/>
                <a:sym typeface="Montserrat"/>
              </a:rPr>
              <a:t>Guided Learning Hours</a:t>
            </a:r>
            <a:endParaRPr b="1" i="0" sz="18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rPr b="1" i="1" lang="en-GB" sz="1300">
                <a:solidFill>
                  <a:srgbClr val="57CEA0"/>
                </a:solidFill>
                <a:latin typeface="Montserrat"/>
                <a:ea typeface="Montserrat"/>
                <a:cs typeface="Montserrat"/>
                <a:sym typeface="Montserrat"/>
              </a:rPr>
              <a:t>By now, ideally you should have 7 GLHs per week accrued. Remember to attend any and all sessions for support, and to ensure you reach 112 GLHs by the close of your Skills Bootcamp.</a:t>
            </a:r>
            <a:endParaRPr b="1" i="1" sz="1300" u="none" cap="none" strike="noStrike">
              <a:solidFill>
                <a:srgbClr val="57CEA0"/>
              </a:solidFill>
              <a:latin typeface="Montserrat"/>
              <a:ea typeface="Montserrat"/>
              <a:cs typeface="Montserrat"/>
              <a:sym typeface="Montserrat"/>
            </a:endParaRPr>
          </a:p>
          <a:p>
            <a:pPr indent="0" lvl="0" marL="0" marR="0" rtl="0" algn="ctr">
              <a:lnSpc>
                <a:spcPct val="115000"/>
              </a:lnSpc>
              <a:spcBef>
                <a:spcPts val="1000"/>
              </a:spcBef>
              <a:spcAft>
                <a:spcPts val="0"/>
              </a:spcAft>
              <a:buNone/>
            </a:pPr>
            <a:r>
              <a:t/>
            </a:r>
            <a:endParaRPr b="1" i="1" sz="1100" u="none" cap="none" strike="noStrike">
              <a:solidFill>
                <a:srgbClr val="57CEA0"/>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rtl="0" algn="ctr">
              <a:lnSpc>
                <a:spcPct val="115000"/>
              </a:lnSpc>
              <a:spcBef>
                <a:spcPts val="0"/>
              </a:spcBef>
              <a:spcAft>
                <a:spcPts val="0"/>
              </a:spcAft>
              <a:buClr>
                <a:schemeClr val="dk1"/>
              </a:buClr>
              <a:buFont typeface="Arial"/>
              <a:buNone/>
            </a:pPr>
            <a:r>
              <a:t/>
            </a:r>
            <a:endParaRPr b="1" i="1" sz="1100">
              <a:solidFill>
                <a:srgbClr val="57CEA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sz="1300"/>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a:p>
            <a:pPr indent="0" lvl="0" marL="0" marR="0" rtl="0" algn="ctr">
              <a:lnSpc>
                <a:spcPct val="115000"/>
              </a:lnSpc>
              <a:spcBef>
                <a:spcPts val="0"/>
              </a:spcBef>
              <a:spcAft>
                <a:spcPts val="0"/>
              </a:spcAft>
              <a:buNone/>
            </a:pPr>
            <a:r>
              <a:t/>
            </a:r>
            <a:endParaRPr b="1" i="0" sz="1600" u="none" cap="none" strike="noStrike">
              <a:solidFill>
                <a:srgbClr val="000000"/>
              </a:solidFill>
              <a:latin typeface="Montserrat"/>
              <a:ea typeface="Montserrat"/>
              <a:cs typeface="Montserrat"/>
              <a:sym typeface="Montserrat"/>
            </a:endParaRPr>
          </a:p>
        </p:txBody>
      </p:sp>
      <p:sp>
        <p:nvSpPr>
          <p:cNvPr id="140" name="Google Shape;140;g2c39388ee04_0_103"/>
          <p:cNvSpPr txBox="1"/>
          <p:nvPr/>
        </p:nvSpPr>
        <p:spPr>
          <a:xfrm>
            <a:off x="509560" y="738275"/>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4100">
                <a:solidFill>
                  <a:srgbClr val="FFFFFF"/>
                </a:solidFill>
                <a:latin typeface="Montserrat"/>
                <a:ea typeface="Montserrat"/>
                <a:cs typeface="Montserrat"/>
                <a:sym typeface="Montserrat"/>
              </a:rPr>
              <a:t>Reminders!</a:t>
            </a:r>
            <a:endParaRPr b="1" i="0" sz="2200" u="none" cap="none" strike="noStrike">
              <a:solidFill>
                <a:srgbClr val="FFFFFF"/>
              </a:solidFill>
              <a:latin typeface="Montserrat"/>
              <a:ea typeface="Montserrat"/>
              <a:cs typeface="Montserrat"/>
              <a:sym typeface="Montserrat"/>
            </a:endParaRPr>
          </a:p>
        </p:txBody>
      </p:sp>
      <p:sp>
        <p:nvSpPr>
          <p:cNvPr id="141" name="Google Shape;141;g2c39388ee04_0_103"/>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g2c39388ee04_0_111"/>
          <p:cNvPicPr preferRelativeResize="0"/>
          <p:nvPr/>
        </p:nvPicPr>
        <p:blipFill rotWithShape="1">
          <a:blip r:embed="rId3">
            <a:alphaModFix/>
          </a:blip>
          <a:srcRect b="21763" l="-1700" r="1699" t="62820"/>
          <a:stretch/>
        </p:blipFill>
        <p:spPr>
          <a:xfrm>
            <a:off x="-160225" y="-1"/>
            <a:ext cx="9304226" cy="837850"/>
          </a:xfrm>
          <a:prstGeom prst="rect">
            <a:avLst/>
          </a:prstGeom>
          <a:noFill/>
          <a:ln>
            <a:noFill/>
          </a:ln>
        </p:spPr>
      </p:pic>
      <p:pic>
        <p:nvPicPr>
          <p:cNvPr descr="URL-WHITE.png" id="147" name="Google Shape;147;g2c39388ee04_0_111">
            <a:hlinkClick r:id="rId4"/>
          </p:cNvPr>
          <p:cNvPicPr preferRelativeResize="0"/>
          <p:nvPr/>
        </p:nvPicPr>
        <p:blipFill rotWithShape="1">
          <a:blip r:embed="rId5">
            <a:alphaModFix/>
          </a:blip>
          <a:srcRect b="0" l="0" r="0" t="0"/>
          <a:stretch/>
        </p:blipFill>
        <p:spPr>
          <a:xfrm>
            <a:off x="2206709" y="3119010"/>
            <a:ext cx="1333621" cy="216601"/>
          </a:xfrm>
          <a:prstGeom prst="rect">
            <a:avLst/>
          </a:prstGeom>
          <a:noFill/>
          <a:ln>
            <a:noFill/>
          </a:ln>
        </p:spPr>
      </p:pic>
      <p:sp>
        <p:nvSpPr>
          <p:cNvPr id="148" name="Google Shape;148;g2c39388ee04_0_111"/>
          <p:cNvSpPr txBox="1"/>
          <p:nvPr/>
        </p:nvSpPr>
        <p:spPr>
          <a:xfrm>
            <a:off x="390410" y="89150"/>
            <a:ext cx="8124900" cy="546000"/>
          </a:xfrm>
          <a:prstGeom prst="rect">
            <a:avLst/>
          </a:prstGeom>
          <a:noFill/>
          <a:ln>
            <a:noFill/>
          </a:ln>
        </p:spPr>
        <p:txBody>
          <a:bodyPr anchorCtr="0" anchor="t" bIns="82275" lIns="82275" spcFirstLastPara="1" rIns="82275" wrap="square" tIns="82275">
            <a:noAutofit/>
          </a:bodyPr>
          <a:lstStyle/>
          <a:p>
            <a:pPr indent="0" lvl="0" marL="0" marR="0" rtl="0" algn="ctr">
              <a:lnSpc>
                <a:spcPct val="200000"/>
              </a:lnSpc>
              <a:spcBef>
                <a:spcPts val="0"/>
              </a:spcBef>
              <a:spcAft>
                <a:spcPts val="0"/>
              </a:spcAft>
              <a:buNone/>
            </a:pPr>
            <a:r>
              <a:rPr b="1" lang="en-GB" sz="3500">
                <a:solidFill>
                  <a:srgbClr val="FFFFFF"/>
                </a:solidFill>
                <a:latin typeface="Montserrat"/>
                <a:ea typeface="Montserrat"/>
                <a:cs typeface="Montserrat"/>
                <a:sym typeface="Montserrat"/>
              </a:rPr>
              <a:t>Progression Criteria</a:t>
            </a:r>
            <a:endParaRPr b="1" i="0" sz="1600" u="none" cap="none" strike="noStrike">
              <a:solidFill>
                <a:srgbClr val="FFFFFF"/>
              </a:solidFill>
              <a:latin typeface="Montserrat"/>
              <a:ea typeface="Montserrat"/>
              <a:cs typeface="Montserrat"/>
              <a:sym typeface="Montserrat"/>
            </a:endParaRPr>
          </a:p>
        </p:txBody>
      </p:sp>
      <p:sp>
        <p:nvSpPr>
          <p:cNvPr id="149" name="Google Shape;149;g2c39388ee04_0_111"/>
          <p:cNvSpPr txBox="1"/>
          <p:nvPr/>
        </p:nvSpPr>
        <p:spPr>
          <a:xfrm rot="-5400000">
            <a:off x="8978656" y="4257160"/>
            <a:ext cx="1259100" cy="313500"/>
          </a:xfrm>
          <a:prstGeom prst="rect">
            <a:avLst/>
          </a:prstGeom>
          <a:noFill/>
          <a:ln>
            <a:noFill/>
          </a:ln>
        </p:spPr>
        <p:txBody>
          <a:bodyPr anchorCtr="0" anchor="t" bIns="82275" lIns="82275" spcFirstLastPara="1" rIns="82275" wrap="square" tIns="82275">
            <a:noAutofit/>
          </a:bodyPr>
          <a:lstStyle/>
          <a:p>
            <a:pPr indent="0" lvl="0" marL="0" marR="0" rtl="0" algn="l">
              <a:lnSpc>
                <a:spcPct val="100000"/>
              </a:lnSpc>
              <a:spcBef>
                <a:spcPts val="0"/>
              </a:spcBef>
              <a:spcAft>
                <a:spcPts val="0"/>
              </a:spcAft>
              <a:buNone/>
            </a:pPr>
            <a:r>
              <a:rPr b="0" i="0" lang="en-GB" sz="900" u="none" cap="none" strike="noStrike">
                <a:solidFill>
                  <a:srgbClr val="D9D9D9"/>
                </a:solidFill>
                <a:latin typeface="Montserrat Light"/>
                <a:ea typeface="Montserrat Light"/>
                <a:cs typeface="Montserrat Light"/>
                <a:sym typeface="Montserrat Light"/>
              </a:rPr>
              <a:t>CONFIDENTIAL</a:t>
            </a:r>
            <a:endParaRPr b="0" i="0" sz="900" u="none" cap="none" strike="noStrike">
              <a:solidFill>
                <a:srgbClr val="D9D9D9"/>
              </a:solidFill>
              <a:latin typeface="Montserrat Light"/>
              <a:ea typeface="Montserrat Light"/>
              <a:cs typeface="Montserrat Light"/>
              <a:sym typeface="Montserrat Light"/>
            </a:endParaRPr>
          </a:p>
        </p:txBody>
      </p:sp>
      <p:sp>
        <p:nvSpPr>
          <p:cNvPr id="150" name="Google Shape;150;g2c39388ee04_0_111"/>
          <p:cNvSpPr txBox="1"/>
          <p:nvPr/>
        </p:nvSpPr>
        <p:spPr>
          <a:xfrm>
            <a:off x="180800" y="918775"/>
            <a:ext cx="8826600" cy="412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1: Initial Requirements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15 hours of Guided Learning Hours and the first four tasks within two weeks.</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2: Mid-Course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Software Engineering: Finish 14 tasks by week 8.</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Data Science: Finish 13 tasks by week 8.</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3: Post-Course Progress</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Complete all mandatory tasks by 24th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an Invitation to Interview within 4 weeks of course completion, or by 30th March 2024.</a:t>
            </a:r>
            <a:endParaRPr sz="1300">
              <a:solidFill>
                <a:schemeClr val="dk1"/>
              </a:solidFill>
              <a:latin typeface="Montserrat"/>
              <a:ea typeface="Montserrat"/>
              <a:cs typeface="Montserrat"/>
              <a:sym typeface="Montserrat"/>
            </a:endParaRPr>
          </a:p>
          <a:p>
            <a:pPr indent="-311150" lvl="0" marL="457200" rtl="0" algn="l">
              <a:lnSpc>
                <a:spcPct val="115000"/>
              </a:lnSpc>
              <a:spcBef>
                <a:spcPts val="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Achieve 112 GLH by 24th March 2024.</a:t>
            </a:r>
            <a:endParaRPr sz="1300">
              <a:solidFill>
                <a:schemeClr val="dk1"/>
              </a:solidFill>
              <a:latin typeface="Montserrat"/>
              <a:ea typeface="Montserrat"/>
              <a:cs typeface="Montserrat"/>
              <a:sym typeface="Montserrat"/>
            </a:endParaRPr>
          </a:p>
          <a:p>
            <a:pPr indent="0" lvl="0" marL="0" rtl="0" algn="l">
              <a:lnSpc>
                <a:spcPct val="115000"/>
              </a:lnSpc>
              <a:spcBef>
                <a:spcPts val="1500"/>
              </a:spcBef>
              <a:spcAft>
                <a:spcPts val="0"/>
              </a:spcAft>
              <a:buClr>
                <a:schemeClr val="dk1"/>
              </a:buClr>
              <a:buSzPts val="1100"/>
              <a:buFont typeface="Arial"/>
              <a:buNone/>
            </a:pPr>
            <a:r>
              <a:rPr lang="en-GB" sz="1300">
                <a:solidFill>
                  <a:schemeClr val="dk1"/>
                </a:solidFill>
                <a:latin typeface="Montserrat"/>
                <a:ea typeface="Montserrat"/>
                <a:cs typeface="Montserrat"/>
                <a:sym typeface="Montserrat"/>
              </a:rPr>
              <a:t>✅ </a:t>
            </a:r>
            <a:r>
              <a:rPr b="1" lang="en-GB" sz="1300">
                <a:solidFill>
                  <a:schemeClr val="dk1"/>
                </a:solidFill>
                <a:latin typeface="Montserrat"/>
                <a:ea typeface="Montserrat"/>
                <a:cs typeface="Montserrat"/>
                <a:sym typeface="Montserrat"/>
              </a:rPr>
              <a:t>Criterion 4: Employability</a:t>
            </a:r>
            <a:endParaRPr b="1" sz="1300">
              <a:solidFill>
                <a:schemeClr val="dk1"/>
              </a:solidFill>
              <a:latin typeface="Montserrat"/>
              <a:ea typeface="Montserrat"/>
              <a:cs typeface="Montserrat"/>
              <a:sym typeface="Montserrat"/>
            </a:endParaRPr>
          </a:p>
          <a:p>
            <a:pPr indent="-311150" lvl="0" marL="457200" rtl="0" algn="l">
              <a:lnSpc>
                <a:spcPct val="115000"/>
              </a:lnSpc>
              <a:spcBef>
                <a:spcPts val="1500"/>
              </a:spcBef>
              <a:spcAft>
                <a:spcPts val="0"/>
              </a:spcAft>
              <a:buClr>
                <a:schemeClr val="dk1"/>
              </a:buClr>
              <a:buSzPts val="1300"/>
              <a:buFont typeface="Montserrat"/>
              <a:buChar char="●"/>
            </a:pPr>
            <a:r>
              <a:rPr lang="en-GB" sz="1300">
                <a:solidFill>
                  <a:schemeClr val="dk1"/>
                </a:solidFill>
                <a:latin typeface="Montserrat"/>
                <a:ea typeface="Montserrat"/>
                <a:cs typeface="Montserrat"/>
                <a:sym typeface="Montserrat"/>
              </a:rPr>
              <a:t>Record a Final Job Outcome within 12 weeks of graduation, or by 23rd September 2024.</a:t>
            </a:r>
            <a:endParaRPr sz="1300">
              <a:solidFill>
                <a:schemeClr val="dk1"/>
              </a:solidFill>
              <a:latin typeface="Montserrat"/>
              <a:ea typeface="Montserrat"/>
              <a:cs typeface="Montserrat"/>
              <a:sym typeface="Montserrat"/>
            </a:endParaRPr>
          </a:p>
          <a:p>
            <a:pPr indent="0" lvl="0" marL="0" marR="0" rtl="0" algn="ctr">
              <a:lnSpc>
                <a:spcPct val="115000"/>
              </a:lnSpc>
              <a:spcBef>
                <a:spcPts val="1500"/>
              </a:spcBef>
              <a:spcAft>
                <a:spcPts val="0"/>
              </a:spcAft>
              <a:buNone/>
            </a:pPr>
            <a:r>
              <a:t/>
            </a:r>
            <a:endParaRPr>
              <a:solidFill>
                <a:srgbClr val="103452"/>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4" name="Shape 154"/>
        <p:cNvGrpSpPr/>
        <p:nvPr/>
      </p:nvGrpSpPr>
      <p:grpSpPr>
        <a:xfrm>
          <a:off x="0" y="0"/>
          <a:ext cx="0" cy="0"/>
          <a:chOff x="0" y="0"/>
          <a:chExt cx="0" cy="0"/>
        </a:xfrm>
      </p:grpSpPr>
      <p:pic>
        <p:nvPicPr>
          <p:cNvPr id="155" name="Google Shape;155;p14"/>
          <p:cNvPicPr preferRelativeResize="0"/>
          <p:nvPr/>
        </p:nvPicPr>
        <p:blipFill rotWithShape="1">
          <a:blip r:embed="rId4">
            <a:alphaModFix/>
          </a:blip>
          <a:srcRect b="0" l="0" r="0" t="30099"/>
          <a:stretch/>
        </p:blipFill>
        <p:spPr>
          <a:xfrm>
            <a:off x="7154825" y="4576575"/>
            <a:ext cx="1885052" cy="456075"/>
          </a:xfrm>
          <a:prstGeom prst="rect">
            <a:avLst/>
          </a:prstGeom>
          <a:noFill/>
          <a:ln>
            <a:noFill/>
          </a:ln>
        </p:spPr>
      </p:pic>
      <p:sp>
        <p:nvSpPr>
          <p:cNvPr id="156" name="Google Shape;156;p14"/>
          <p:cNvSpPr txBox="1"/>
          <p:nvPr/>
        </p:nvSpPr>
        <p:spPr>
          <a:xfrm>
            <a:off x="307625" y="765900"/>
            <a:ext cx="4796400" cy="116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1" i="0" lang="en-GB" sz="3200" u="none" cap="none" strike="noStrike">
                <a:solidFill>
                  <a:schemeClr val="accent6"/>
                </a:solidFill>
                <a:latin typeface="Montserrat"/>
                <a:ea typeface="Montserrat"/>
                <a:cs typeface="Montserrat"/>
                <a:sym typeface="Montserrat"/>
              </a:rPr>
              <a:t>The Stack and the Heap</a:t>
            </a:r>
            <a:endParaRPr b="0" i="0" sz="1700" u="none" cap="none" strike="noStrike">
              <a:solidFill>
                <a:schemeClr val="accent6"/>
              </a:solidFill>
              <a:latin typeface="Arial"/>
              <a:ea typeface="Arial"/>
              <a:cs typeface="Arial"/>
              <a:sym typeface="Arial"/>
            </a:endParaRPr>
          </a:p>
        </p:txBody>
      </p:sp>
      <p:sp>
        <p:nvSpPr>
          <p:cNvPr id="157" name="Google Shape;157;p14"/>
          <p:cNvSpPr txBox="1"/>
          <p:nvPr/>
        </p:nvSpPr>
        <p:spPr>
          <a:xfrm>
            <a:off x="393325" y="1935600"/>
            <a:ext cx="4897800" cy="20832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chemeClr val="accent6"/>
              </a:buClr>
              <a:buSzPts val="1800"/>
              <a:buFont typeface="Montserrat"/>
              <a:buAutoNum type="arabicPeriod"/>
            </a:pPr>
            <a:r>
              <a:rPr b="1" i="0" lang="en-GB" sz="1800" u="none" cap="none" strike="noStrike">
                <a:solidFill>
                  <a:schemeClr val="accent6"/>
                </a:solidFill>
                <a:latin typeface="Montserrat"/>
                <a:ea typeface="Montserrat"/>
                <a:cs typeface="Montserrat"/>
                <a:sym typeface="Montserrat"/>
              </a:rPr>
              <a:t>Memory Management in Python</a:t>
            </a:r>
            <a:endParaRPr b="1" i="0" sz="1800" u="none" cap="none" strike="noStrike">
              <a:solidFill>
                <a:schemeClr val="accent6"/>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accent6"/>
              </a:buClr>
              <a:buSzPts val="1800"/>
              <a:buFont typeface="Montserrat"/>
              <a:buAutoNum type="arabicPeriod"/>
            </a:pPr>
            <a:r>
              <a:rPr b="1" i="0" lang="en-GB" sz="1800" u="none" cap="none" strike="noStrike">
                <a:solidFill>
                  <a:schemeClr val="accent6"/>
                </a:solidFill>
                <a:latin typeface="Montserrat"/>
                <a:ea typeface="Montserrat"/>
                <a:cs typeface="Montserrat"/>
                <a:sym typeface="Montserrat"/>
              </a:rPr>
              <a:t>Stack vs Heap</a:t>
            </a:r>
            <a:endParaRPr b="1" i="0" sz="1800" u="none" cap="none" strike="noStrike">
              <a:solidFill>
                <a:schemeClr val="accent6"/>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accent6"/>
              </a:buClr>
              <a:buSzPts val="1800"/>
              <a:buFont typeface="Montserrat"/>
              <a:buAutoNum type="arabicPeriod"/>
            </a:pPr>
            <a:r>
              <a:rPr b="1" i="0" lang="en-GB" sz="1800" u="none" cap="none" strike="noStrike">
                <a:solidFill>
                  <a:schemeClr val="accent6"/>
                </a:solidFill>
                <a:latin typeface="Montserrat"/>
                <a:ea typeface="Montserrat"/>
                <a:cs typeface="Montserrat"/>
                <a:sym typeface="Montserrat"/>
              </a:rPr>
              <a:t>Data Flow</a:t>
            </a:r>
            <a:endParaRPr b="1" i="0" sz="1800" u="none" cap="none" strike="noStrike">
              <a:solidFill>
                <a:schemeClr val="accent6"/>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accent6"/>
              </a:buClr>
              <a:buSzPts val="1800"/>
              <a:buFont typeface="Montserrat"/>
              <a:buAutoNum type="arabicPeriod"/>
            </a:pPr>
            <a:r>
              <a:rPr b="1" i="0" lang="en-GB" sz="1800" u="none" cap="none" strike="noStrike">
                <a:solidFill>
                  <a:schemeClr val="accent6"/>
                </a:solidFill>
                <a:latin typeface="Montserrat"/>
                <a:ea typeface="Montserrat"/>
                <a:cs typeface="Montserrat"/>
                <a:sym typeface="Montserrat"/>
              </a:rPr>
              <a:t>Stack vs Heap Allocation</a:t>
            </a:r>
            <a:endParaRPr b="1" i="0" sz="1800" u="none" cap="none" strike="noStrike">
              <a:solidFill>
                <a:schemeClr val="accent6"/>
              </a:solidFill>
              <a:latin typeface="Montserrat"/>
              <a:ea typeface="Montserrat"/>
              <a:cs typeface="Montserrat"/>
              <a:sym typeface="Montserrat"/>
            </a:endParaRPr>
          </a:p>
          <a:p>
            <a:pPr indent="-342900" lvl="0" marL="457200" marR="0" rtl="0" algn="l">
              <a:lnSpc>
                <a:spcPct val="100000"/>
              </a:lnSpc>
              <a:spcBef>
                <a:spcPts val="1000"/>
              </a:spcBef>
              <a:spcAft>
                <a:spcPts val="0"/>
              </a:spcAft>
              <a:buClr>
                <a:schemeClr val="accent6"/>
              </a:buClr>
              <a:buSzPts val="1800"/>
              <a:buFont typeface="Montserrat"/>
              <a:buAutoNum type="arabicPeriod"/>
            </a:pPr>
            <a:r>
              <a:rPr b="1" i="0" lang="en-GB" sz="1800" u="none" cap="none" strike="noStrike">
                <a:solidFill>
                  <a:schemeClr val="accent6"/>
                </a:solidFill>
                <a:latin typeface="Montserrat"/>
                <a:ea typeface="Montserrat"/>
                <a:cs typeface="Montserrat"/>
                <a:sym typeface="Montserrat"/>
              </a:rPr>
              <a:t>Example</a:t>
            </a:r>
            <a:endParaRPr b="1" i="0" sz="1800" u="none" cap="none" strike="noStrike">
              <a:solidFill>
                <a:schemeClr val="accent6"/>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grpSp>
        <p:nvGrpSpPr>
          <p:cNvPr id="162" name="Google Shape;162;p18"/>
          <p:cNvGrpSpPr/>
          <p:nvPr/>
        </p:nvGrpSpPr>
        <p:grpSpPr>
          <a:xfrm>
            <a:off x="0" y="0"/>
            <a:ext cx="9144000" cy="5143500"/>
            <a:chOff x="0" y="0"/>
            <a:chExt cx="9144000" cy="5143500"/>
          </a:xfrm>
        </p:grpSpPr>
        <p:pic>
          <p:nvPicPr>
            <p:cNvPr id="163" name="Google Shape;163;p1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64" name="Google Shape;164;p18"/>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 name="Google Shape;165;p18"/>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103452"/>
                </a:solidFill>
                <a:latin typeface="Montserrat"/>
                <a:ea typeface="Montserrat"/>
                <a:cs typeface="Montserrat"/>
                <a:sym typeface="Montserrat"/>
              </a:rPr>
              <a:t>Memory Management</a:t>
            </a:r>
            <a:endParaRPr b="0" i="0" sz="1100" u="none" cap="none" strike="noStrike">
              <a:solidFill>
                <a:srgbClr val="103452"/>
              </a:solidFill>
              <a:latin typeface="Montserrat"/>
              <a:ea typeface="Montserrat"/>
              <a:cs typeface="Montserrat"/>
              <a:sym typeface="Montserrat"/>
            </a:endParaRPr>
          </a:p>
        </p:txBody>
      </p:sp>
      <p:pic>
        <p:nvPicPr>
          <p:cNvPr id="166" name="Google Shape;166;p18"/>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sp>
        <p:nvSpPr>
          <p:cNvPr id="167" name="Google Shape;167;p18"/>
          <p:cNvSpPr txBox="1"/>
          <p:nvPr/>
        </p:nvSpPr>
        <p:spPr>
          <a:xfrm>
            <a:off x="1152950" y="959550"/>
            <a:ext cx="7035300" cy="1183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GB" sz="1600" u="none" cap="none" strike="noStrike">
                <a:solidFill>
                  <a:srgbClr val="BC922D"/>
                </a:solidFill>
                <a:latin typeface="Montserrat"/>
                <a:ea typeface="Montserrat"/>
                <a:cs typeface="Montserrat"/>
                <a:sym typeface="Montserrat"/>
              </a:rPr>
              <a:t>The function responsible for managing the computer's primary memory. It tracks the status of each memory location, either allocated or free, and decides how memory is allocated and deallocated among competing processes.</a:t>
            </a:r>
            <a:endParaRPr b="1" i="0" sz="1600" u="none" cap="none" strike="noStrike">
              <a:solidFill>
                <a:srgbClr val="BC922D"/>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grpSp>
        <p:nvGrpSpPr>
          <p:cNvPr id="172" name="Google Shape;172;g2c368f2a0f4_0_3"/>
          <p:cNvGrpSpPr/>
          <p:nvPr/>
        </p:nvGrpSpPr>
        <p:grpSpPr>
          <a:xfrm>
            <a:off x="0" y="0"/>
            <a:ext cx="9144000" cy="5143500"/>
            <a:chOff x="0" y="0"/>
            <a:chExt cx="9144000" cy="5143500"/>
          </a:xfrm>
        </p:grpSpPr>
        <p:pic>
          <p:nvPicPr>
            <p:cNvPr id="173" name="Google Shape;173;g2c368f2a0f4_0_3"/>
            <p:cNvPicPr preferRelativeResize="0"/>
            <p:nvPr/>
          </p:nvPicPr>
          <p:blipFill rotWithShape="1">
            <a:blip r:embed="rId4">
              <a:alphaModFix/>
            </a:blip>
            <a:srcRect b="0" l="0" r="0" t="0"/>
            <a:stretch/>
          </p:blipFill>
          <p:spPr>
            <a:xfrm>
              <a:off x="0" y="0"/>
              <a:ext cx="9144000" cy="5143500"/>
            </a:xfrm>
            <a:prstGeom prst="rect">
              <a:avLst/>
            </a:prstGeom>
            <a:noFill/>
            <a:ln>
              <a:noFill/>
            </a:ln>
          </p:spPr>
        </p:pic>
        <p:sp>
          <p:nvSpPr>
            <p:cNvPr id="174" name="Google Shape;174;g2c368f2a0f4_0_3"/>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 name="Google Shape;175;g2c368f2a0f4_0_3"/>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103452"/>
                </a:solidFill>
                <a:latin typeface="Montserrat"/>
                <a:ea typeface="Montserrat"/>
                <a:cs typeface="Montserrat"/>
                <a:sym typeface="Montserrat"/>
              </a:rPr>
              <a:t>Stack vs Heap</a:t>
            </a:r>
            <a:endParaRPr b="0" i="0" sz="1100" u="none" cap="none" strike="noStrike">
              <a:solidFill>
                <a:srgbClr val="103452"/>
              </a:solidFill>
              <a:latin typeface="Montserrat"/>
              <a:ea typeface="Montserrat"/>
              <a:cs typeface="Montserrat"/>
              <a:sym typeface="Montserrat"/>
            </a:endParaRPr>
          </a:p>
        </p:txBody>
      </p:sp>
      <p:pic>
        <p:nvPicPr>
          <p:cNvPr id="176" name="Google Shape;176;g2c368f2a0f4_0_3"/>
          <p:cNvPicPr preferRelativeResize="0"/>
          <p:nvPr/>
        </p:nvPicPr>
        <p:blipFill rotWithShape="1">
          <a:blip r:embed="rId5">
            <a:alphaModFix/>
          </a:blip>
          <a:srcRect b="0" l="0" r="0" t="0"/>
          <a:stretch/>
        </p:blipFill>
        <p:spPr>
          <a:xfrm>
            <a:off x="7992650" y="96772"/>
            <a:ext cx="989076" cy="194150"/>
          </a:xfrm>
          <a:prstGeom prst="rect">
            <a:avLst/>
          </a:prstGeom>
          <a:noFill/>
          <a:ln>
            <a:noFill/>
          </a:ln>
        </p:spPr>
      </p:pic>
      <p:graphicFrame>
        <p:nvGraphicFramePr>
          <p:cNvPr id="177" name="Google Shape;177;g2c368f2a0f4_0_3"/>
          <p:cNvGraphicFramePr/>
          <p:nvPr/>
        </p:nvGraphicFramePr>
        <p:xfrm>
          <a:off x="748850" y="970025"/>
          <a:ext cx="3000000" cy="3000000"/>
        </p:xfrm>
        <a:graphic>
          <a:graphicData uri="http://schemas.openxmlformats.org/drawingml/2006/table">
            <a:tbl>
              <a:tblPr>
                <a:noFill/>
                <a:tableStyleId>{B6B3EC7E-596C-4A9D-89FB-2C5F1A4128D2}</a:tableStyleId>
              </a:tblPr>
              <a:tblGrid>
                <a:gridCol w="1567375"/>
                <a:gridCol w="2726200"/>
                <a:gridCol w="3549925"/>
              </a:tblGrid>
              <a:tr h="383200">
                <a:tc>
                  <a:txBody>
                    <a:bodyPr/>
                    <a:lstStyle/>
                    <a:p>
                      <a:pPr indent="0" lvl="0" marL="0" marR="0" rtl="0" algn="l">
                        <a:lnSpc>
                          <a:spcPct val="100000"/>
                        </a:lnSpc>
                        <a:spcBef>
                          <a:spcPts val="0"/>
                        </a:spcBef>
                        <a:spcAft>
                          <a:spcPts val="0"/>
                        </a:spcAft>
                        <a:buClr>
                          <a:srgbClr val="000000"/>
                        </a:buClr>
                        <a:buSzPts val="1300"/>
                        <a:buFont typeface="Arial"/>
                        <a:buNone/>
                      </a:pPr>
                      <a:r>
                        <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Stack Memory</a:t>
                      </a:r>
                      <a:endParaRPr b="1" sz="1300" u="sng" cap="none" strike="noStrike">
                        <a:latin typeface="Montserrat"/>
                        <a:ea typeface="Montserrat"/>
                        <a:cs typeface="Montserrat"/>
                        <a:sym typeface="Montserrat"/>
                      </a:endParaRPr>
                    </a:p>
                  </a:txBody>
                  <a:tcPr marT="91425" marB="91425" marR="91425" marL="91425" anchor="ctr"/>
                </a:tc>
                <a:tc>
                  <a:txBody>
                    <a:bodyPr/>
                    <a:lstStyle/>
                    <a:p>
                      <a:pPr indent="0" lvl="0" marL="0" marR="0" rtl="0" algn="ctr">
                        <a:lnSpc>
                          <a:spcPct val="100000"/>
                        </a:lnSpc>
                        <a:spcBef>
                          <a:spcPts val="0"/>
                        </a:spcBef>
                        <a:spcAft>
                          <a:spcPts val="0"/>
                        </a:spcAft>
                        <a:buClr>
                          <a:srgbClr val="000000"/>
                        </a:buClr>
                        <a:buSzPts val="1300"/>
                        <a:buFont typeface="Arial"/>
                        <a:buNone/>
                      </a:pPr>
                      <a:r>
                        <a:rPr b="1" lang="en-GB" sz="1300" u="sng" cap="none" strike="noStrike">
                          <a:latin typeface="Montserrat"/>
                          <a:ea typeface="Montserrat"/>
                          <a:cs typeface="Montserrat"/>
                          <a:sym typeface="Montserrat"/>
                        </a:rPr>
                        <a:t>Heap Memory</a:t>
                      </a:r>
                      <a:endParaRPr b="1" sz="1300" u="sng" cap="none" strike="noStrike">
                        <a:latin typeface="Montserrat"/>
                        <a:ea typeface="Montserrat"/>
                        <a:cs typeface="Montserrat"/>
                        <a:sym typeface="Montserrat"/>
                      </a:endParaRPr>
                    </a:p>
                  </a:txBody>
                  <a:tcPr marT="91425" marB="91425" marR="91425" marL="91425" anchor="ctr"/>
                </a:tc>
              </a:tr>
              <a:tr h="574825">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Data Storage</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Stores temporary data by functions</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Stores data not tied to a specific function</a:t>
                      </a:r>
                      <a:endParaRPr sz="1300" u="none" cap="none" strike="noStrike">
                        <a:latin typeface="Montserrat"/>
                        <a:ea typeface="Montserrat"/>
                        <a:cs typeface="Montserrat"/>
                        <a:sym typeface="Montserrat"/>
                      </a:endParaRPr>
                    </a:p>
                  </a:txBody>
                  <a:tcPr marT="91425" marB="91425" marR="91425" marL="91425"/>
                </a:tc>
              </a:tr>
              <a:tr h="383200">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Insertion</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LIFO data structure</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No specific order</a:t>
                      </a:r>
                      <a:endParaRPr sz="1300" u="none" cap="none" strike="noStrike">
                        <a:latin typeface="Montserrat"/>
                        <a:ea typeface="Montserrat"/>
                        <a:cs typeface="Montserrat"/>
                        <a:sym typeface="Montserrat"/>
                      </a:endParaRPr>
                    </a:p>
                  </a:txBody>
                  <a:tcPr marT="91425" marB="91425" marR="91425" marL="91425"/>
                </a:tc>
              </a:tr>
              <a:tr h="574825">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Deletion</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extLst>
                            <a:ext uri="http://customooxmlschemas.google.com/">
                              <go:slidesCustomData xmlns:go="http://customooxmlschemas.google.com/" textRoundtripDataId="1"/>
                            </a:ext>
                          </a:extLst>
                        </a:rPr>
                        <a:t>Automatic allocation and deallocation of memory</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Dynamic allocation and deallocation during runtime</a:t>
                      </a:r>
                      <a:endParaRPr sz="1300" u="none" cap="none" strike="noStrike">
                        <a:latin typeface="Montserrat"/>
                        <a:ea typeface="Montserrat"/>
                        <a:cs typeface="Montserrat"/>
                        <a:sym typeface="Montserrat"/>
                      </a:endParaRPr>
                    </a:p>
                  </a:txBody>
                  <a:tcPr marT="91425" marB="91425" marR="91425" marL="91425"/>
                </a:tc>
              </a:tr>
              <a:tr h="383200">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Memory Size</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Limited, fixed size</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Dynamically adjusted size</a:t>
                      </a:r>
                      <a:endParaRPr sz="1300" u="none" cap="none" strike="noStrike">
                        <a:latin typeface="Montserrat"/>
                        <a:ea typeface="Montserrat"/>
                        <a:cs typeface="Montserrat"/>
                        <a:sym typeface="Montserrat"/>
                      </a:endParaRPr>
                    </a:p>
                  </a:txBody>
                  <a:tcPr marT="91425" marB="91425" marR="91425" marL="91425"/>
                </a:tc>
              </a:tr>
              <a:tr h="383200">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Management</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Easy to manage</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extLst>
                            <a:ext uri="http://customooxmlschemas.google.com/">
                              <go:slidesCustomData xmlns:go="http://customooxmlschemas.google.com/" textRoundtripDataId="2"/>
                            </a:ext>
                          </a:extLst>
                        </a:rPr>
                        <a:t>More challenging</a:t>
                      </a:r>
                      <a:endParaRPr sz="1300" u="none" cap="none" strike="noStrike">
                        <a:latin typeface="Montserrat"/>
                        <a:ea typeface="Montserrat"/>
                        <a:cs typeface="Montserrat"/>
                        <a:sym typeface="Montserrat"/>
                      </a:endParaRPr>
                    </a:p>
                  </a:txBody>
                  <a:tcPr marT="91425" marB="91425" marR="91425" marL="91425"/>
                </a:tc>
              </a:tr>
              <a:tr h="383200">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Access Speed</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Faster access</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Slower access</a:t>
                      </a:r>
                      <a:endParaRPr sz="1300" u="none" cap="none" strike="noStrike">
                        <a:latin typeface="Montserrat"/>
                        <a:ea typeface="Montserrat"/>
                        <a:cs typeface="Montserrat"/>
                        <a:sym typeface="Montserrat"/>
                      </a:endParaRPr>
                    </a:p>
                  </a:txBody>
                  <a:tcPr marT="91425" marB="91425" marR="91425" marL="91425"/>
                </a:tc>
              </a:tr>
              <a:tr h="383200">
                <a:tc>
                  <a:txBody>
                    <a:bodyPr/>
                    <a:lstStyle/>
                    <a:p>
                      <a:pPr indent="0" lvl="0" marL="0" marR="0" rtl="0" algn="l">
                        <a:lnSpc>
                          <a:spcPct val="100000"/>
                        </a:lnSpc>
                        <a:spcBef>
                          <a:spcPts val="0"/>
                        </a:spcBef>
                        <a:spcAft>
                          <a:spcPts val="0"/>
                        </a:spcAft>
                        <a:buClr>
                          <a:srgbClr val="000000"/>
                        </a:buClr>
                        <a:buSzPts val="1300"/>
                        <a:buFont typeface="Arial"/>
                        <a:buNone/>
                      </a:pPr>
                      <a:r>
                        <a:rPr b="1" lang="en-GB" sz="1300" u="none" cap="none" strike="noStrike">
                          <a:latin typeface="Montserrat"/>
                          <a:ea typeface="Montserrat"/>
                          <a:cs typeface="Montserrat"/>
                          <a:sym typeface="Montserrat"/>
                        </a:rPr>
                        <a:t>Data Storage Size</a:t>
                      </a:r>
                      <a:endParaRPr b="1"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Used for small amount of data</a:t>
                      </a:r>
                      <a:endParaRPr sz="1300" u="none" cap="none" strike="noStrike">
                        <a:latin typeface="Montserrat"/>
                        <a:ea typeface="Montserrat"/>
                        <a:cs typeface="Montserrat"/>
                        <a:sym typeface="Montserrat"/>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300"/>
                        <a:buFont typeface="Arial"/>
                        <a:buNone/>
                      </a:pPr>
                      <a:r>
                        <a:rPr lang="en-GB" sz="1300" u="none" cap="none" strike="noStrike">
                          <a:latin typeface="Montserrat"/>
                          <a:ea typeface="Montserrat"/>
                          <a:cs typeface="Montserrat"/>
                          <a:sym typeface="Montserrat"/>
                        </a:rPr>
                        <a:t>Used for large, complex data structures</a:t>
                      </a:r>
                      <a:endParaRPr sz="1300" u="none" cap="none" strike="noStrike">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grpSp>
        <p:nvGrpSpPr>
          <p:cNvPr id="182" name="Google Shape;182;g2c368f2a0f4_0_13"/>
          <p:cNvGrpSpPr/>
          <p:nvPr/>
        </p:nvGrpSpPr>
        <p:grpSpPr>
          <a:xfrm>
            <a:off x="0" y="0"/>
            <a:ext cx="9144000" cy="5143500"/>
            <a:chOff x="0" y="0"/>
            <a:chExt cx="9144000" cy="5143500"/>
          </a:xfrm>
        </p:grpSpPr>
        <p:pic>
          <p:nvPicPr>
            <p:cNvPr id="183" name="Google Shape;183;g2c368f2a0f4_0_1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4" name="Google Shape;184;g2c368f2a0f4_0_13"/>
            <p:cNvSpPr/>
            <p:nvPr/>
          </p:nvSpPr>
          <p:spPr>
            <a:xfrm>
              <a:off x="746150" y="397950"/>
              <a:ext cx="7849500" cy="4218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5" name="Google Shape;185;g2c368f2a0f4_0_13"/>
          <p:cNvSpPr txBox="1"/>
          <p:nvPr/>
        </p:nvSpPr>
        <p:spPr>
          <a:xfrm>
            <a:off x="748850" y="415325"/>
            <a:ext cx="7843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103452"/>
                </a:solidFill>
                <a:latin typeface="Montserrat"/>
                <a:ea typeface="Montserrat"/>
                <a:cs typeface="Montserrat"/>
                <a:sym typeface="Montserrat"/>
              </a:rPr>
              <a:t>Data Flow</a:t>
            </a:r>
            <a:endParaRPr b="0" i="0" sz="1100" u="none" cap="none" strike="noStrike">
              <a:solidFill>
                <a:srgbClr val="103452"/>
              </a:solidFill>
              <a:latin typeface="Montserrat"/>
              <a:ea typeface="Montserrat"/>
              <a:cs typeface="Montserrat"/>
              <a:sym typeface="Montserrat"/>
            </a:endParaRPr>
          </a:p>
        </p:txBody>
      </p:sp>
      <p:pic>
        <p:nvPicPr>
          <p:cNvPr id="186" name="Google Shape;186;g2c368f2a0f4_0_13"/>
          <p:cNvPicPr preferRelativeResize="0"/>
          <p:nvPr/>
        </p:nvPicPr>
        <p:blipFill rotWithShape="1">
          <a:blip r:embed="rId4">
            <a:alphaModFix/>
          </a:blip>
          <a:srcRect b="0" l="0" r="0" t="0"/>
          <a:stretch/>
        </p:blipFill>
        <p:spPr>
          <a:xfrm>
            <a:off x="7992650" y="96772"/>
            <a:ext cx="989076" cy="194150"/>
          </a:xfrm>
          <a:prstGeom prst="rect">
            <a:avLst/>
          </a:prstGeom>
          <a:noFill/>
          <a:ln>
            <a:noFill/>
          </a:ln>
        </p:spPr>
      </p:pic>
      <p:pic>
        <p:nvPicPr>
          <p:cNvPr id="187" name="Google Shape;187;g2c368f2a0f4_0_13"/>
          <p:cNvPicPr preferRelativeResize="0"/>
          <p:nvPr/>
        </p:nvPicPr>
        <p:blipFill rotWithShape="1">
          <a:blip r:embed="rId5">
            <a:alphaModFix/>
          </a:blip>
          <a:srcRect b="0" l="0" r="0" t="0"/>
          <a:stretch/>
        </p:blipFill>
        <p:spPr>
          <a:xfrm>
            <a:off x="748850" y="1494361"/>
            <a:ext cx="7843501" cy="310196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